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sldIdLst>
    <p:sldId id="256" r:id="rId2"/>
    <p:sldId id="259" r:id="rId3"/>
    <p:sldId id="263" r:id="rId4"/>
    <p:sldId id="257" r:id="rId5"/>
    <p:sldId id="258"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2" r:id="rId36"/>
    <p:sldId id="296" r:id="rId37"/>
    <p:sldId id="297" r:id="rId38"/>
    <p:sldId id="290" r:id="rId39"/>
    <p:sldId id="291" r:id="rId40"/>
    <p:sldId id="293" r:id="rId41"/>
    <p:sldId id="294" r:id="rId42"/>
    <p:sldId id="295"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0D6C0-6AB1-4355-82DA-C3B3CCF423CC}" type="datetimeFigureOut">
              <a:rPr lang="de-DE" smtClean="0"/>
              <a:t>06.02.2023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302E2-1496-4596-84C4-B6D9D98D7007}" type="slidenum">
              <a:rPr lang="de-DE" smtClean="0"/>
              <a:t>‹Nr.›</a:t>
            </a:fld>
            <a:endParaRPr lang="de-DE"/>
          </a:p>
        </p:txBody>
      </p:sp>
    </p:spTree>
    <p:extLst>
      <p:ext uri="{BB962C8B-B14F-4D97-AF65-F5344CB8AC3E}">
        <p14:creationId xmlns:p14="http://schemas.microsoft.com/office/powerpoint/2010/main" val="1558165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smtClean="0"/>
              <a:t>Titelmasterformat durch Klicken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smtClean="0"/>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smtClean="0"/>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smtClean="0"/>
              <a:t>Titelmasterformat durch Klicken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42A54C80-263E-416B-A8E0-580EDEADCBDC}" type="datetimeFigureOut">
              <a:rPr lang="en-US" dirty="0"/>
              <a:t>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2/6/2023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verbraucherzentrale.d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astgeber.bayern/mehrweg-ist-das-ziel/" TargetMode="External"/><Relationship Id="rId2" Type="http://schemas.openxmlformats.org/officeDocument/2006/relationships/hyperlink" Target="http://www.verbraucherzentrale.de/" TargetMode="External"/><Relationship Id="rId1" Type="http://schemas.openxmlformats.org/officeDocument/2006/relationships/slideLayout" Target="../slideLayouts/slideLayout2.xml"/><Relationship Id="rId4" Type="http://schemas.openxmlformats.org/officeDocument/2006/relationships/hyperlink" Target="https://www.dehoga-bayern.de/aktuelles/fachbereich-gastronomie/mehrweg/"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www.love-goodfoodmood.d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relevo.de/" TargetMode="External"/><Relationship Id="rId2" Type="http://schemas.openxmlformats.org/officeDocument/2006/relationships/hyperlink" Target="http://www.recup.de/" TargetMode="External"/><Relationship Id="rId1" Type="http://schemas.openxmlformats.org/officeDocument/2006/relationships/slideLayout" Target="../slideLayouts/slideLayout2.xml"/><Relationship Id="rId4" Type="http://schemas.openxmlformats.org/officeDocument/2006/relationships/hyperlink" Target="http://www.dishcircle.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ulrichshof.com/" TargetMode="External"/><Relationship Id="rId2" Type="http://schemas.openxmlformats.org/officeDocument/2006/relationships/hyperlink" Target="https://www.felschbachhof.de/kontakt-info/nachhaltigkeit/" TargetMode="External"/><Relationship Id="rId1" Type="http://schemas.openxmlformats.org/officeDocument/2006/relationships/slideLayout" Target="../slideLayouts/slideLayout2.xml"/><Relationship Id="rId4" Type="http://schemas.openxmlformats.org/officeDocument/2006/relationships/hyperlink" Target="https://www.grossarler-genuss.at/ueber-un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ergiekampagne-gastgewerbe.de/" TargetMode="External"/><Relationship Id="rId2" Type="http://schemas.openxmlformats.org/officeDocument/2006/relationships/hyperlink" Target="https://partner.ostbayern-tourismus.de/2022/01/10/fair-gut-gruen/" TargetMode="External"/><Relationship Id="rId1" Type="http://schemas.openxmlformats.org/officeDocument/2006/relationships/slideLayout" Target="../slideLayouts/slideLayout2.xml"/><Relationship Id="rId5" Type="http://schemas.openxmlformats.org/officeDocument/2006/relationships/hyperlink" Target="http://www.bmu.de/" TargetMode="External"/><Relationship Id="rId4" Type="http://schemas.openxmlformats.org/officeDocument/2006/relationships/hyperlink" Target="https://biomentorenwebsite.wordpress.com/"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dgnb-system.d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de-DE" dirty="0" smtClean="0"/>
              <a:t>Nachhaltigkeit </a:t>
            </a:r>
            <a:r>
              <a:rPr lang="de-DE" dirty="0" smtClean="0"/>
              <a:t>in der Hotel- und Gaststättenbranche </a:t>
            </a:r>
            <a:endParaRPr lang="de-DE" dirty="0"/>
          </a:p>
        </p:txBody>
      </p:sp>
      <p:sp>
        <p:nvSpPr>
          <p:cNvPr id="3" name="Untertitel 2"/>
          <p:cNvSpPr>
            <a:spLocks noGrp="1"/>
          </p:cNvSpPr>
          <p:nvPr>
            <p:ph type="subTitle" idx="1"/>
          </p:nvPr>
        </p:nvSpPr>
        <p:spPr/>
        <p:txBody>
          <a:bodyPr/>
          <a:lstStyle/>
          <a:p>
            <a:endParaRPr lang="de-DE" dirty="0"/>
          </a:p>
          <a:p>
            <a:pPr algn="ctr"/>
            <a:r>
              <a:rPr lang="de-DE" dirty="0" smtClean="0"/>
              <a:t>Anregungen </a:t>
            </a:r>
            <a:r>
              <a:rPr lang="de-DE" dirty="0" smtClean="0"/>
              <a:t>und </a:t>
            </a:r>
            <a:r>
              <a:rPr lang="de-DE" dirty="0" smtClean="0"/>
              <a:t>Ideen!</a:t>
            </a:r>
          </a:p>
          <a:p>
            <a:pPr algn="ctr"/>
            <a:endParaRPr lang="de-DE" dirty="0"/>
          </a:p>
          <a:p>
            <a:pPr algn="ctr"/>
            <a:endParaRPr lang="de-DE" dirty="0" smtClean="0"/>
          </a:p>
          <a:p>
            <a:pPr algn="ctr"/>
            <a:endParaRPr lang="de-DE" dirty="0"/>
          </a:p>
          <a:p>
            <a:pPr algn="ctr"/>
            <a:endParaRPr lang="de-DE" dirty="0"/>
          </a:p>
        </p:txBody>
      </p:sp>
      <p:sp>
        <p:nvSpPr>
          <p:cNvPr id="4" name="Fußzeilenplatzhalter 3"/>
          <p:cNvSpPr>
            <a:spLocks noGrp="1"/>
          </p:cNvSpPr>
          <p:nvPr>
            <p:ph type="ftr" sz="quarter" idx="11"/>
          </p:nvPr>
        </p:nvSpPr>
        <p:spPr/>
        <p:txBody>
          <a:bodyPr/>
          <a:lstStyle/>
          <a:p>
            <a:r>
              <a:rPr lang="en-US" smtClean="0"/>
              <a:t>Alfons Klostermeier</a:t>
            </a:r>
            <a:endParaRPr lang="en-US" dirty="0"/>
          </a:p>
        </p:txBody>
      </p:sp>
      <p:pic>
        <p:nvPicPr>
          <p:cNvPr id="6" name="Obrázek 1" descr="C:\Users\hlavacovam\Desktop\Logo ke kontrole image004.jpg"/>
          <p:cNvPicPr/>
          <p:nvPr/>
        </p:nvPicPr>
        <p:blipFill>
          <a:blip r:embed="rId2">
            <a:extLst>
              <a:ext uri="{28A0092B-C50C-407E-A947-70E740481C1C}">
                <a14:useLocalDpi xmlns:a14="http://schemas.microsoft.com/office/drawing/2010/main" val="0"/>
              </a:ext>
            </a:extLst>
          </a:blip>
          <a:srcRect/>
          <a:stretch>
            <a:fillRect/>
          </a:stretch>
        </p:blipFill>
        <p:spPr bwMode="auto">
          <a:xfrm>
            <a:off x="3192164" y="5292437"/>
            <a:ext cx="4621799" cy="1011872"/>
          </a:xfrm>
          <a:prstGeom prst="rect">
            <a:avLst/>
          </a:prstGeom>
          <a:noFill/>
          <a:ln>
            <a:noFill/>
          </a:ln>
        </p:spPr>
      </p:pic>
    </p:spTree>
    <p:extLst>
      <p:ext uri="{BB962C8B-B14F-4D97-AF65-F5344CB8AC3E}">
        <p14:creationId xmlns:p14="http://schemas.microsoft.com/office/powerpoint/2010/main" val="3625665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Gerätemanagement </a:t>
            </a:r>
            <a:endParaRPr lang="de-DE" dirty="0"/>
          </a:p>
        </p:txBody>
      </p:sp>
      <p:sp>
        <p:nvSpPr>
          <p:cNvPr id="3" name="Inhaltsplatzhalter 2"/>
          <p:cNvSpPr>
            <a:spLocks noGrp="1"/>
          </p:cNvSpPr>
          <p:nvPr>
            <p:ph idx="1"/>
          </p:nvPr>
        </p:nvSpPr>
        <p:spPr/>
        <p:txBody>
          <a:bodyPr/>
          <a:lstStyle/>
          <a:p>
            <a:r>
              <a:rPr lang="de-DE" dirty="0" smtClean="0"/>
              <a:t>Gerät erst einschalten, wenn benötigt (Stichwort Stand-by-Betrieb)</a:t>
            </a:r>
          </a:p>
          <a:p>
            <a:r>
              <a:rPr lang="de-DE" dirty="0" smtClean="0"/>
              <a:t>Schaltbare Steckdosenleisten (zur Vermeidung von Stand-by-Betrieb)</a:t>
            </a:r>
          </a:p>
          <a:p>
            <a:r>
              <a:rPr lang="de-DE" dirty="0" smtClean="0"/>
              <a:t>Geräte regelmäßig entkalken (z. B. Wasserkocher, Kaffeemaschine, …)</a:t>
            </a:r>
          </a:p>
          <a:p>
            <a:r>
              <a:rPr lang="de-DE" dirty="0" smtClean="0"/>
              <a:t>Sparsamer Einsatz von Wärmeplatten (Energiefresser)</a:t>
            </a:r>
          </a:p>
          <a:p>
            <a:r>
              <a:rPr lang="de-DE" dirty="0" smtClean="0"/>
              <a:t>Geschirrspüler u. Waschmaschine an die zentrale Warmwasserversorgung anschließen</a:t>
            </a:r>
          </a:p>
          <a:p>
            <a:r>
              <a:rPr lang="de-DE" dirty="0" smtClean="0"/>
              <a:t>…</a:t>
            </a:r>
            <a:endParaRPr lang="de-DE" dirty="0"/>
          </a:p>
        </p:txBody>
      </p:sp>
      <p:pic>
        <p:nvPicPr>
          <p:cNvPr id="4" name="Grafik 3"/>
          <p:cNvPicPr>
            <a:picLocks noChangeAspect="1"/>
          </p:cNvPicPr>
          <p:nvPr/>
        </p:nvPicPr>
        <p:blipFill>
          <a:blip r:embed="rId2"/>
          <a:stretch>
            <a:fillRect/>
          </a:stretch>
        </p:blipFill>
        <p:spPr>
          <a:xfrm>
            <a:off x="3340051" y="4377705"/>
            <a:ext cx="1848053" cy="1848053"/>
          </a:xfrm>
          <a:prstGeom prst="rect">
            <a:avLst/>
          </a:prstGeom>
        </p:spPr>
      </p:pic>
    </p:spTree>
    <p:extLst>
      <p:ext uri="{BB962C8B-B14F-4D97-AF65-F5344CB8AC3E}">
        <p14:creationId xmlns:p14="http://schemas.microsoft.com/office/powerpoint/2010/main" val="1008566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Richtiges Heizen und Lüften</a:t>
            </a:r>
            <a:endParaRPr lang="de-DE" dirty="0"/>
          </a:p>
        </p:txBody>
      </p:sp>
      <p:sp>
        <p:nvSpPr>
          <p:cNvPr id="3" name="Inhaltsplatzhalter 2"/>
          <p:cNvSpPr>
            <a:spLocks noGrp="1"/>
          </p:cNvSpPr>
          <p:nvPr>
            <p:ph idx="1"/>
          </p:nvPr>
        </p:nvSpPr>
        <p:spPr/>
        <p:txBody>
          <a:bodyPr/>
          <a:lstStyle/>
          <a:p>
            <a:r>
              <a:rPr lang="de-DE" dirty="0" smtClean="0"/>
              <a:t>Effizienz der Heizungsanlage prüfen. Steuerung nach Zimmer/Raumbelegung</a:t>
            </a:r>
          </a:p>
          <a:p>
            <a:r>
              <a:rPr lang="de-DE" dirty="0" smtClean="0"/>
              <a:t>Richtige Temperatur (nicht zu stark heizen bzw. kühlen; ideal 19 – 21 Grad)</a:t>
            </a:r>
          </a:p>
          <a:p>
            <a:r>
              <a:rPr lang="de-DE" dirty="0" smtClean="0"/>
              <a:t>Verzicht auf Außenheizung (z. B. Heizpilze)</a:t>
            </a:r>
          </a:p>
          <a:p>
            <a:r>
              <a:rPr lang="de-DE" dirty="0" smtClean="0"/>
              <a:t>Richtiges Lüften (Stoßlüften statt dauerhaftes kippen der Fenster)</a:t>
            </a:r>
          </a:p>
          <a:p>
            <a:r>
              <a:rPr lang="de-DE" dirty="0" smtClean="0"/>
              <a:t>Systematische Steuerung prüfen (nur belegte Zimmer heizen; im Winter bei Nichtauslastung Teile des Hotels nicht belegen, …)</a:t>
            </a:r>
          </a:p>
          <a:p>
            <a:r>
              <a:rPr lang="de-DE" dirty="0" smtClean="0"/>
              <a:t>Abluftanlage Küche (ältere Anlagen laufen oft dauerhaft auf höchster Stufe; Anlagen mit Drehzahlregelung u. Sensoren passen sich automatisch an; Nachrüstungen zahlen sich schnell (ab 1. Jahr) aus.</a:t>
            </a:r>
          </a:p>
          <a:p>
            <a:r>
              <a:rPr lang="de-DE" dirty="0" smtClean="0"/>
              <a:t>…</a:t>
            </a:r>
            <a:endParaRPr lang="de-DE" dirty="0"/>
          </a:p>
        </p:txBody>
      </p:sp>
    </p:spTree>
    <p:extLst>
      <p:ext uri="{BB962C8B-B14F-4D97-AF65-F5344CB8AC3E}">
        <p14:creationId xmlns:p14="http://schemas.microsoft.com/office/powerpoint/2010/main" val="1552199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Kühltemperatur</a:t>
            </a:r>
            <a:endParaRPr lang="de-DE" dirty="0"/>
          </a:p>
        </p:txBody>
      </p:sp>
      <p:sp>
        <p:nvSpPr>
          <p:cNvPr id="3" name="Inhaltsplatzhalter 2"/>
          <p:cNvSpPr>
            <a:spLocks noGrp="1"/>
          </p:cNvSpPr>
          <p:nvPr>
            <p:ph idx="1"/>
          </p:nvPr>
        </p:nvSpPr>
        <p:spPr/>
        <p:txBody>
          <a:bodyPr/>
          <a:lstStyle/>
          <a:p>
            <a:r>
              <a:rPr lang="de-DE" dirty="0" smtClean="0"/>
              <a:t>Kühlschränke regelmäßig abtauen</a:t>
            </a:r>
          </a:p>
          <a:p>
            <a:r>
              <a:rPr lang="de-DE" dirty="0" smtClean="0"/>
              <a:t>Richtige Kühltemperatur wählen (keine zu kalte Kühltemperatur einstellen – z. B. bei Fleisch 2 – 7 Grad; Tiefkühlwahre minus 18 Grad; …)</a:t>
            </a:r>
          </a:p>
          <a:p>
            <a:r>
              <a:rPr lang="de-DE" dirty="0" smtClean="0"/>
              <a:t>Lebensmittel abkühlen lassen und abdecken vor der Lagerung in Kühlschränken</a:t>
            </a:r>
          </a:p>
          <a:p>
            <a:r>
              <a:rPr lang="de-DE" dirty="0" smtClean="0"/>
              <a:t>Rechtzeitiges Auftauen von Lebensmitteln</a:t>
            </a:r>
            <a:endParaRPr lang="de-DE" dirty="0"/>
          </a:p>
        </p:txBody>
      </p:sp>
    </p:spTree>
    <p:extLst>
      <p:ext uri="{BB962C8B-B14F-4D97-AF65-F5344CB8AC3E}">
        <p14:creationId xmlns:p14="http://schemas.microsoft.com/office/powerpoint/2010/main" val="2046049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Wasser sparen</a:t>
            </a:r>
            <a:endParaRPr lang="de-DE" dirty="0"/>
          </a:p>
        </p:txBody>
      </p:sp>
      <p:sp>
        <p:nvSpPr>
          <p:cNvPr id="3" name="Inhaltsplatzhalter 2"/>
          <p:cNvSpPr>
            <a:spLocks noGrp="1"/>
          </p:cNvSpPr>
          <p:nvPr>
            <p:ph idx="1"/>
          </p:nvPr>
        </p:nvSpPr>
        <p:spPr/>
        <p:txBody>
          <a:bodyPr/>
          <a:lstStyle/>
          <a:p>
            <a:r>
              <a:rPr lang="de-DE" dirty="0" smtClean="0"/>
              <a:t>Nutzung von </a:t>
            </a:r>
            <a:r>
              <a:rPr lang="de-DE" dirty="0" err="1" smtClean="0"/>
              <a:t>Perlatoren</a:t>
            </a:r>
            <a:r>
              <a:rPr lang="de-DE" dirty="0" smtClean="0"/>
              <a:t> (Strahlreglern) – weniger Wasser- und Energie-verbrauch bei Wasserhähnen u. Duschen</a:t>
            </a:r>
          </a:p>
          <a:p>
            <a:r>
              <a:rPr lang="de-DE" dirty="0" smtClean="0"/>
              <a:t>Reparatur (tropfende Wasserhähne u. Duschen reparieren)</a:t>
            </a:r>
          </a:p>
          <a:p>
            <a:r>
              <a:rPr lang="de-DE" dirty="0" smtClean="0"/>
              <a:t>Toiletten mit Doppelspültaste ausrüsten (Trockenurinale, …)</a:t>
            </a:r>
          </a:p>
          <a:p>
            <a:r>
              <a:rPr lang="de-DE" dirty="0" smtClean="0"/>
              <a:t>Geschirrspülmaschinen (voll befüllen, Filter regelmäßig reinigen)</a:t>
            </a:r>
          </a:p>
          <a:p>
            <a:r>
              <a:rPr lang="de-DE" dirty="0" smtClean="0"/>
              <a:t>Freiflächen/Blumen … (gießen in den frühen Morgenstunden; Oberflächenwasser nutzen, …)</a:t>
            </a:r>
            <a:endParaRPr lang="de-DE" dirty="0"/>
          </a:p>
        </p:txBody>
      </p:sp>
    </p:spTree>
    <p:extLst>
      <p:ext uri="{BB962C8B-B14F-4D97-AF65-F5344CB8AC3E}">
        <p14:creationId xmlns:p14="http://schemas.microsoft.com/office/powerpoint/2010/main" val="3999762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Müll- und Abfallwirtschaft</a:t>
            </a:r>
            <a:endParaRPr lang="de-DE" dirty="0"/>
          </a:p>
        </p:txBody>
      </p:sp>
      <p:sp>
        <p:nvSpPr>
          <p:cNvPr id="3" name="Inhaltsplatzhalter 2"/>
          <p:cNvSpPr>
            <a:spLocks noGrp="1"/>
          </p:cNvSpPr>
          <p:nvPr>
            <p:ph idx="1"/>
          </p:nvPr>
        </p:nvSpPr>
        <p:spPr/>
        <p:txBody>
          <a:bodyPr/>
          <a:lstStyle/>
          <a:p>
            <a:r>
              <a:rPr lang="de-DE" dirty="0" smtClean="0"/>
              <a:t>Recycling und Abfallvermeidung</a:t>
            </a:r>
          </a:p>
          <a:p>
            <a:pPr lvl="1"/>
            <a:r>
              <a:rPr lang="de-DE" dirty="0" smtClean="0"/>
              <a:t>Mülltrennung (Abfälle getrennt sammeln z. B. Biomüll, Glas, Papier, Metall, Kunststoffe, …, Sondermüll, Elektroschrott, Batterien, …)</a:t>
            </a:r>
          </a:p>
          <a:p>
            <a:pPr lvl="1"/>
            <a:r>
              <a:rPr lang="de-DE" dirty="0" smtClean="0"/>
              <a:t>Glühbirnen u. Leuchtmittel fachgerecht entsorgen</a:t>
            </a:r>
          </a:p>
          <a:p>
            <a:pPr lvl="1"/>
            <a:r>
              <a:rPr lang="de-DE" dirty="0" smtClean="0"/>
              <a:t>Trennkonzept (Eindeutige Hinweise zum Trennkonzept, MA-Schulung, …)</a:t>
            </a:r>
          </a:p>
          <a:p>
            <a:pPr lvl="1"/>
            <a:r>
              <a:rPr lang="de-DE" dirty="0" smtClean="0"/>
              <a:t>Abfalltonnen (kontrollieren ob immer voll; ansonsten Abbestellung von Tonnen bzw. Intervallverlängerung)</a:t>
            </a:r>
          </a:p>
          <a:p>
            <a:pPr lvl="1"/>
            <a:r>
              <a:rPr lang="de-DE" dirty="0" smtClean="0"/>
              <a:t>Verzicht auf Einweg-*/Portionsverpackungen (u. a. Zucker-</a:t>
            </a:r>
            <a:r>
              <a:rPr lang="de-DE" dirty="0"/>
              <a:t>S</a:t>
            </a:r>
            <a:r>
              <a:rPr lang="de-DE" dirty="0" smtClean="0"/>
              <a:t>ticks; Kaffeekapseln …)</a:t>
            </a:r>
          </a:p>
          <a:p>
            <a:pPr lvl="1"/>
            <a:r>
              <a:rPr lang="de-DE" dirty="0" smtClean="0"/>
              <a:t>Einsatz von Mehrzweckbehältern (u. a. anstatt Aluminium- oder Frischhaltefolie)</a:t>
            </a:r>
          </a:p>
          <a:p>
            <a:pPr lvl="1"/>
            <a:r>
              <a:rPr lang="de-DE" dirty="0" smtClean="0"/>
              <a:t>Coffee-</a:t>
            </a:r>
            <a:r>
              <a:rPr lang="de-DE" dirty="0" err="1" smtClean="0"/>
              <a:t>to</a:t>
            </a:r>
            <a:r>
              <a:rPr lang="de-DE" dirty="0" smtClean="0"/>
              <a:t>-</a:t>
            </a:r>
            <a:r>
              <a:rPr lang="de-DE" dirty="0" err="1" smtClean="0"/>
              <a:t>go</a:t>
            </a:r>
            <a:r>
              <a:rPr lang="de-DE" dirty="0" smtClean="0"/>
              <a:t>-Becher*: Pfandmehrweg bzw. Kundeneigentum verwenden</a:t>
            </a:r>
          </a:p>
          <a:p>
            <a:pPr lvl="1"/>
            <a:r>
              <a:rPr lang="de-DE" dirty="0" smtClean="0"/>
              <a:t>…</a:t>
            </a:r>
            <a:endParaRPr lang="de-DE" dirty="0"/>
          </a:p>
        </p:txBody>
      </p:sp>
    </p:spTree>
    <p:extLst>
      <p:ext uri="{BB962C8B-B14F-4D97-AF65-F5344CB8AC3E}">
        <p14:creationId xmlns:p14="http://schemas.microsoft.com/office/powerpoint/2010/main" val="3939012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Verbot von </a:t>
            </a:r>
            <a:r>
              <a:rPr lang="de-DE" dirty="0" smtClean="0"/>
              <a:t>Einweggeschirr in Bayern</a:t>
            </a:r>
            <a:endParaRPr lang="de-DE" dirty="0"/>
          </a:p>
        </p:txBody>
      </p:sp>
      <p:sp>
        <p:nvSpPr>
          <p:cNvPr id="5" name="Inhaltsplatzhalter 4"/>
          <p:cNvSpPr>
            <a:spLocks noGrp="1"/>
          </p:cNvSpPr>
          <p:nvPr>
            <p:ph idx="1"/>
          </p:nvPr>
        </p:nvSpPr>
        <p:spPr/>
        <p:txBody>
          <a:bodyPr/>
          <a:lstStyle/>
          <a:p>
            <a:pPr marL="0" indent="0">
              <a:buNone/>
            </a:pPr>
            <a:r>
              <a:rPr lang="de-DE" dirty="0"/>
              <a:t>Genau genommen traten am 3. Juli 2021 in Deutschland sogar zwei neue Gesetze in Kraft: die </a:t>
            </a:r>
            <a:r>
              <a:rPr lang="de-DE" b="1" dirty="0"/>
              <a:t>Einwegkunststoff-Verbotsverordnung</a:t>
            </a:r>
            <a:r>
              <a:rPr lang="de-DE" dirty="0"/>
              <a:t> und die </a:t>
            </a:r>
            <a:r>
              <a:rPr lang="de-DE" b="1" dirty="0"/>
              <a:t>Einwegkunststoff-Kennzeichnungsverordnung</a:t>
            </a:r>
            <a:r>
              <a:rPr lang="de-DE" dirty="0"/>
              <a:t>. Diese Gesetze sollen helfen, dass weniger Kunststoffabfälle falsch entsorgt werden oder als wilder Müll in der Umwelt landen. Anlass war, dass an europäischen Stränden immer mehr Plastikteile zu finden sind. Die Verpackungen und Produkte, die am meisten gefunden wurden, sind in die beiden Gesetze aufgenommen worden. Gerade die Abfallberge von Verpackungen für den Außer-Haus-Konsum von Essen steigen seit Jahren an. </a:t>
            </a:r>
            <a:endParaRPr lang="de-DE" dirty="0" smtClean="0"/>
          </a:p>
          <a:p>
            <a:pPr marL="0" indent="0">
              <a:buNone/>
            </a:pPr>
            <a:r>
              <a:rPr lang="de-DE" dirty="0" smtClean="0"/>
              <a:t>So </a:t>
            </a:r>
            <a:r>
              <a:rPr lang="de-DE" dirty="0"/>
              <a:t>haben sich in den letzten 25 Jahren die Behältnisse für Take-</a:t>
            </a:r>
            <a:r>
              <a:rPr lang="de-DE" dirty="0" err="1"/>
              <a:t>away</a:t>
            </a:r>
            <a:r>
              <a:rPr lang="de-DE" dirty="0"/>
              <a:t> aus Kunststoff verdoppelt</a:t>
            </a:r>
            <a:r>
              <a:rPr lang="de-DE" dirty="0" smtClean="0"/>
              <a:t>.</a:t>
            </a:r>
          </a:p>
          <a:p>
            <a:pPr marL="0" lvl="0" indent="0">
              <a:buClr>
                <a:srgbClr val="90C226"/>
              </a:buClr>
              <a:buNone/>
            </a:pPr>
            <a:r>
              <a:rPr lang="de-DE" dirty="0">
                <a:solidFill>
                  <a:prstClr val="black">
                    <a:lumMod val="75000"/>
                    <a:lumOff val="25000"/>
                  </a:prstClr>
                </a:solidFill>
              </a:rPr>
              <a:t>(Quelle: </a:t>
            </a:r>
            <a:r>
              <a:rPr lang="de-DE" dirty="0">
                <a:solidFill>
                  <a:prstClr val="black">
                    <a:lumMod val="75000"/>
                    <a:lumOff val="25000"/>
                  </a:prstClr>
                </a:solidFill>
                <a:hlinkClick r:id="rId2"/>
              </a:rPr>
              <a:t>www.verbraucherzentrale.de</a:t>
            </a:r>
            <a:r>
              <a:rPr lang="de-DE" dirty="0">
                <a:solidFill>
                  <a:prstClr val="black">
                    <a:lumMod val="75000"/>
                    <a:lumOff val="25000"/>
                  </a:prstClr>
                </a:solidFill>
              </a:rPr>
              <a:t> )</a:t>
            </a:r>
          </a:p>
          <a:p>
            <a:pPr marL="0" indent="0">
              <a:buNone/>
            </a:pPr>
            <a:endParaRPr lang="de-DE" dirty="0"/>
          </a:p>
        </p:txBody>
      </p:sp>
    </p:spTree>
    <p:extLst>
      <p:ext uri="{BB962C8B-B14F-4D97-AF65-F5344CB8AC3E}">
        <p14:creationId xmlns:p14="http://schemas.microsoft.com/office/powerpoint/2010/main" val="3703833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a:t>
            </a:r>
            <a:endParaRPr lang="de-DE" dirty="0"/>
          </a:p>
        </p:txBody>
      </p:sp>
      <p:pic>
        <p:nvPicPr>
          <p:cNvPr id="4" name="Inhaltsplatzhalter 3"/>
          <p:cNvPicPr>
            <a:picLocks noGrp="1" noChangeAspect="1"/>
          </p:cNvPicPr>
          <p:nvPr>
            <p:ph idx="1"/>
          </p:nvPr>
        </p:nvPicPr>
        <p:blipFill>
          <a:blip r:embed="rId2"/>
          <a:stretch>
            <a:fillRect/>
          </a:stretch>
        </p:blipFill>
        <p:spPr>
          <a:xfrm>
            <a:off x="1358966" y="1089891"/>
            <a:ext cx="7805762" cy="4391207"/>
          </a:xfrm>
          <a:prstGeom prst="rect">
            <a:avLst/>
          </a:prstGeom>
        </p:spPr>
      </p:pic>
    </p:spTree>
    <p:extLst>
      <p:ext uri="{BB962C8B-B14F-4D97-AF65-F5344CB8AC3E}">
        <p14:creationId xmlns:p14="http://schemas.microsoft.com/office/powerpoint/2010/main" val="685283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*Verbot von Einweggeschirr</a:t>
            </a:r>
            <a:endParaRPr lang="de-DE" dirty="0"/>
          </a:p>
        </p:txBody>
      </p:sp>
      <p:sp>
        <p:nvSpPr>
          <p:cNvPr id="3" name="Inhaltsplatzhalter 2"/>
          <p:cNvSpPr>
            <a:spLocks noGrp="1"/>
          </p:cNvSpPr>
          <p:nvPr>
            <p:ph idx="1"/>
          </p:nvPr>
        </p:nvSpPr>
        <p:spPr/>
        <p:txBody>
          <a:bodyPr>
            <a:normAutofit/>
          </a:bodyPr>
          <a:lstStyle/>
          <a:p>
            <a:r>
              <a:rPr lang="de-DE" dirty="0"/>
              <a:t>Diese </a:t>
            </a:r>
            <a:r>
              <a:rPr lang="de-DE" dirty="0" smtClean="0"/>
              <a:t>Gegenstände (aus Kunststoff/auch Bio-Kunststoff) </a:t>
            </a:r>
            <a:r>
              <a:rPr lang="de-DE" dirty="0"/>
              <a:t>dürften laut Verbotsverordnung nicht mehr hergestellt werden: Besteck, kosmetische Wattestäbchen, Luftballonstäbe, Rührstäbchen – zum Beispiel für Heißgetränke –, Teller, Schalen und Trinkhalme. Außerdem verboten sind Lebensmittel- und Getränkebehälter aus expandiertem Polystyrol (Styropor). Händler (bzw. Geschäfte) und Gastronomiebetriebe dürfen ihre Restbestände aber für eine noch nicht festgelegte Übergangszeit vorerst weiter ausgegeben</a:t>
            </a:r>
            <a:r>
              <a:rPr lang="de-DE" dirty="0" smtClean="0"/>
              <a:t>. (Quelle: </a:t>
            </a:r>
            <a:r>
              <a:rPr lang="de-DE" dirty="0" smtClean="0">
                <a:hlinkClick r:id="rId2"/>
              </a:rPr>
              <a:t>www.verbraucherzentrale.de</a:t>
            </a:r>
            <a:r>
              <a:rPr lang="de-DE" dirty="0" smtClean="0"/>
              <a:t> )</a:t>
            </a:r>
          </a:p>
          <a:p>
            <a:r>
              <a:rPr lang="de-DE" dirty="0" smtClean="0"/>
              <a:t>Infos`: </a:t>
            </a:r>
          </a:p>
          <a:p>
            <a:r>
              <a:rPr lang="de-DE" u="sng" dirty="0">
                <a:hlinkClick r:id="rId3"/>
              </a:rPr>
              <a:t>https://www.gastgeber.bayern/mehrweg-ist-das-ziel/</a:t>
            </a:r>
            <a:r>
              <a:rPr lang="de-DE" dirty="0"/>
              <a:t> </a:t>
            </a:r>
            <a:endParaRPr lang="de-DE" dirty="0" smtClean="0"/>
          </a:p>
          <a:p>
            <a:r>
              <a:rPr lang="de-DE" u="sng" dirty="0">
                <a:hlinkClick r:id="rId4"/>
              </a:rPr>
              <a:t>https://www.dehoga-bayern.de/aktuelles/fachbereich-gastronomie/mehrweg/</a:t>
            </a:r>
            <a:r>
              <a:rPr lang="de-DE" dirty="0"/>
              <a:t> </a:t>
            </a:r>
          </a:p>
          <a:p>
            <a:pPr marL="0" indent="0">
              <a:lnSpc>
                <a:spcPct val="107000"/>
              </a:lnSpc>
              <a:spcAft>
                <a:spcPts val="800"/>
              </a:spcAft>
              <a:buNone/>
            </a:pPr>
            <a:endParaRPr lang="de-DE"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p>
          <a:p>
            <a:endParaRPr lang="de-DE" dirty="0" smtClean="0"/>
          </a:p>
          <a:p>
            <a:endParaRPr lang="de-DE" dirty="0"/>
          </a:p>
        </p:txBody>
      </p:sp>
    </p:spTree>
    <p:extLst>
      <p:ext uri="{BB962C8B-B14F-4D97-AF65-F5344CB8AC3E}">
        <p14:creationId xmlns:p14="http://schemas.microsoft.com/office/powerpoint/2010/main" val="37704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a:t>
            </a:r>
            <a:endParaRPr lang="de-DE" dirty="0"/>
          </a:p>
        </p:txBody>
      </p:sp>
      <p:sp>
        <p:nvSpPr>
          <p:cNvPr id="3" name="Inhaltsplatzhalter 2"/>
          <p:cNvSpPr>
            <a:spLocks noGrp="1"/>
          </p:cNvSpPr>
          <p:nvPr>
            <p:ph idx="1"/>
          </p:nvPr>
        </p:nvSpPr>
        <p:spPr>
          <a:xfrm>
            <a:off x="594207" y="1671062"/>
            <a:ext cx="8596668" cy="3880773"/>
          </a:xfrm>
        </p:spPr>
        <p:txBody>
          <a:bodyPr>
            <a:normAutofit lnSpcReduction="10000"/>
          </a:bodyPr>
          <a:lstStyle/>
          <a:p>
            <a:pPr marL="0" indent="0">
              <a:buNone/>
            </a:pPr>
            <a:r>
              <a:rPr lang="de-DE" dirty="0"/>
              <a:t>Künftig haben Verbraucher*innen die Wahl: </a:t>
            </a:r>
            <a:r>
              <a:rPr lang="de-DE" dirty="0" err="1"/>
              <a:t>To</a:t>
            </a:r>
            <a:r>
              <a:rPr lang="de-DE" dirty="0"/>
              <a:t>-</a:t>
            </a:r>
            <a:r>
              <a:rPr lang="de-DE" dirty="0" err="1"/>
              <a:t>go</a:t>
            </a:r>
            <a:r>
              <a:rPr lang="de-DE" dirty="0"/>
              <a:t>-Anbietern schreibt der Staat ab 2023 vor, für Take-</a:t>
            </a:r>
            <a:r>
              <a:rPr lang="de-DE" dirty="0" err="1"/>
              <a:t>away</a:t>
            </a:r>
            <a:r>
              <a:rPr lang="de-DE" dirty="0"/>
              <a:t>-Essen und -Getränke neben den herkömmlichen Verpackungen auch Mehrweglösungen anzubieten. Das hat das Bundeskabinett mit einer Änderung des Verpackungsgesetzes beschlossen. Damit werden Einwegverpackungen zwar nicht verboten, aber zumindest sollen Konsument*innen selbst entscheiden können, welche Alternative sie wählen. Mehrwegvarianten dürfen dabei nicht teurer sein als Lebensmittel und Getränke in Einwegverpackungen. Außerdem müssen Mehrwegbecher für jede angebotene Größe verfügbar sein.</a:t>
            </a:r>
            <a:br>
              <a:rPr lang="de-DE" dirty="0"/>
            </a:br>
            <a:r>
              <a:rPr lang="de-DE" dirty="0"/>
              <a:t>Von der Pflicht befreit werden Imbisse, Kioske und Spätkaufläden mit einer Ladenfläche bis 80 Quadratmeter und maximal fünf Beschäftigten. Allerdings müssen die Verkäufer*innen Mehrwegbehälter von ihren Kund*innen akzeptieren</a:t>
            </a:r>
            <a:r>
              <a:rPr lang="de-DE" dirty="0" smtClean="0"/>
              <a:t>. </a:t>
            </a:r>
            <a:r>
              <a:rPr lang="de-DE" dirty="0"/>
              <a:t>Die Verordnung tritt voraussichtlich am 1. Januar 2023 in Kraft</a:t>
            </a:r>
            <a:r>
              <a:rPr lang="de-DE" dirty="0" smtClean="0"/>
              <a:t>.</a:t>
            </a:r>
          </a:p>
          <a:p>
            <a:pPr marL="0" indent="0">
              <a:buNone/>
            </a:pPr>
            <a:r>
              <a:rPr lang="de-DE" dirty="0"/>
              <a:t>(Quelle: </a:t>
            </a:r>
            <a:r>
              <a:rPr lang="de-DE" dirty="0" smtClean="0">
                <a:hlinkClick r:id="rId2"/>
              </a:rPr>
              <a:t>www.love-goodfoodmood.de</a:t>
            </a:r>
            <a:r>
              <a:rPr lang="de-DE" dirty="0" smtClean="0"/>
              <a:t> )</a:t>
            </a:r>
          </a:p>
          <a:p>
            <a:pPr marL="0" indent="0">
              <a:buNone/>
            </a:pPr>
            <a:endParaRPr lang="de-DE" dirty="0"/>
          </a:p>
        </p:txBody>
      </p:sp>
    </p:spTree>
    <p:extLst>
      <p:ext uri="{BB962C8B-B14F-4D97-AF65-F5344CB8AC3E}">
        <p14:creationId xmlns:p14="http://schemas.microsoft.com/office/powerpoint/2010/main" val="1370538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Mehrwegsysteme …</a:t>
            </a:r>
            <a:endParaRPr lang="de-DE" dirty="0"/>
          </a:p>
        </p:txBody>
      </p:sp>
      <p:sp>
        <p:nvSpPr>
          <p:cNvPr id="3" name="Inhaltsplatzhalter 2"/>
          <p:cNvSpPr>
            <a:spLocks noGrp="1"/>
          </p:cNvSpPr>
          <p:nvPr>
            <p:ph idx="1"/>
          </p:nvPr>
        </p:nvSpPr>
        <p:spPr/>
        <p:txBody>
          <a:bodyPr/>
          <a:lstStyle/>
          <a:p>
            <a:r>
              <a:rPr lang="de-DE" dirty="0" smtClean="0">
                <a:hlinkClick r:id="rId2"/>
              </a:rPr>
              <a:t>www.recup.de</a:t>
            </a:r>
            <a:r>
              <a:rPr lang="de-DE" dirty="0" smtClean="0"/>
              <a:t> </a:t>
            </a:r>
          </a:p>
          <a:p>
            <a:r>
              <a:rPr lang="de-DE" dirty="0" smtClean="0">
                <a:hlinkClick r:id="rId3"/>
              </a:rPr>
              <a:t>www.relevo.de</a:t>
            </a:r>
            <a:endParaRPr lang="de-DE" dirty="0" smtClean="0"/>
          </a:p>
          <a:p>
            <a:r>
              <a:rPr lang="de-DE" dirty="0" smtClean="0">
                <a:hlinkClick r:id="rId4"/>
              </a:rPr>
              <a:t>www.dishcircle.com</a:t>
            </a:r>
            <a:endParaRPr lang="de-DE" dirty="0" smtClean="0"/>
          </a:p>
          <a:p>
            <a:r>
              <a:rPr lang="de-DE" dirty="0" smtClean="0"/>
              <a:t>…</a:t>
            </a:r>
          </a:p>
          <a:p>
            <a:endParaRPr lang="de-DE" dirty="0"/>
          </a:p>
          <a:p>
            <a:r>
              <a:rPr lang="de-DE" dirty="0" smtClean="0"/>
              <a:t> Tipp: Sprechen Sie sich mit Kollegen ab, ob sie auch an einem System Interesse haben und legen Sie sich auf ein einheitliches fest. Sie könnten auch etwas „eigenes“ kreieren. </a:t>
            </a:r>
          </a:p>
          <a:p>
            <a:r>
              <a:rPr lang="de-DE" dirty="0" smtClean="0"/>
              <a:t>Teilweise unterstützen Kommunen Betriebe, die auf Mehrweg umstellen</a:t>
            </a:r>
            <a:endParaRPr lang="de-DE" dirty="0"/>
          </a:p>
        </p:txBody>
      </p:sp>
    </p:spTree>
    <p:extLst>
      <p:ext uri="{BB962C8B-B14F-4D97-AF65-F5344CB8AC3E}">
        <p14:creationId xmlns:p14="http://schemas.microsoft.com/office/powerpoint/2010/main" val="2860715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Quellenhinweis:</a:t>
            </a:r>
            <a:endParaRPr lang="de-DE" dirty="0"/>
          </a:p>
        </p:txBody>
      </p:sp>
      <p:sp>
        <p:nvSpPr>
          <p:cNvPr id="5" name="Inhaltsplatzhalter 4"/>
          <p:cNvSpPr>
            <a:spLocks noGrp="1"/>
          </p:cNvSpPr>
          <p:nvPr>
            <p:ph idx="1"/>
          </p:nvPr>
        </p:nvSpPr>
        <p:spPr/>
        <p:txBody>
          <a:bodyPr/>
          <a:lstStyle/>
          <a:p>
            <a:pPr marL="0" indent="0">
              <a:spcBef>
                <a:spcPts val="600"/>
              </a:spcBef>
              <a:buNone/>
            </a:pPr>
            <a:r>
              <a:rPr lang="de-DE" dirty="0" smtClean="0"/>
              <a:t>										Stephan </a:t>
            </a:r>
            <a:r>
              <a:rPr lang="de-DE" dirty="0" err="1" smtClean="0"/>
              <a:t>Stomporowski</a:t>
            </a:r>
            <a:endParaRPr lang="de-DE" dirty="0" smtClean="0"/>
          </a:p>
          <a:p>
            <a:pPr marL="0" indent="0">
              <a:spcBef>
                <a:spcPts val="600"/>
              </a:spcBef>
              <a:buNone/>
            </a:pPr>
            <a:r>
              <a:rPr lang="de-DE" dirty="0" smtClean="0"/>
              <a:t>										Benjamin Laux</a:t>
            </a:r>
          </a:p>
          <a:p>
            <a:pPr marL="0" indent="0">
              <a:spcBef>
                <a:spcPts val="600"/>
              </a:spcBef>
              <a:buNone/>
            </a:pPr>
            <a:r>
              <a:rPr lang="de-DE" dirty="0" smtClean="0"/>
              <a:t>										UVK Verlag München</a:t>
            </a:r>
          </a:p>
          <a:p>
            <a:pPr marL="0" indent="0">
              <a:spcBef>
                <a:spcPts val="600"/>
              </a:spcBef>
              <a:buNone/>
            </a:pPr>
            <a:endParaRPr lang="de-DE" dirty="0"/>
          </a:p>
          <a:p>
            <a:pPr marL="0" indent="0">
              <a:spcBef>
                <a:spcPts val="600"/>
              </a:spcBef>
              <a:buNone/>
            </a:pPr>
            <a:endParaRPr lang="de-DE" dirty="0" smtClean="0"/>
          </a:p>
          <a:p>
            <a:pPr marL="0" indent="0">
              <a:spcBef>
                <a:spcPts val="600"/>
              </a:spcBef>
              <a:buNone/>
            </a:pPr>
            <a:endParaRPr lang="de-DE" dirty="0"/>
          </a:p>
          <a:p>
            <a:pPr marL="0" indent="0">
              <a:spcBef>
                <a:spcPts val="600"/>
              </a:spcBef>
              <a:buNone/>
            </a:pPr>
            <a:endParaRPr lang="de-DE" dirty="0" smtClean="0"/>
          </a:p>
          <a:p>
            <a:pPr marL="0" indent="0">
              <a:spcBef>
                <a:spcPts val="600"/>
              </a:spcBef>
              <a:buNone/>
            </a:pPr>
            <a:endParaRPr lang="de-DE" dirty="0" smtClean="0"/>
          </a:p>
          <a:p>
            <a:pPr marL="0" indent="0">
              <a:spcBef>
                <a:spcPts val="600"/>
              </a:spcBef>
              <a:buNone/>
            </a:pPr>
            <a:endParaRPr lang="de-DE" dirty="0"/>
          </a:p>
          <a:p>
            <a:pPr marL="0" indent="0">
              <a:spcBef>
                <a:spcPts val="600"/>
              </a:spcBef>
              <a:buNone/>
            </a:pPr>
            <a:endParaRPr lang="de-DE" dirty="0" smtClean="0"/>
          </a:p>
          <a:p>
            <a:pPr marL="0" indent="0">
              <a:spcBef>
                <a:spcPts val="600"/>
              </a:spcBef>
              <a:buNone/>
            </a:pPr>
            <a:r>
              <a:rPr lang="de-DE" dirty="0" smtClean="0"/>
              <a:t>Des Weiteren: Medien- u. Internetrecherche, Vorträge, etc.</a:t>
            </a:r>
            <a:endParaRPr lang="de-DE" dirty="0"/>
          </a:p>
        </p:txBody>
      </p:sp>
      <p:pic>
        <p:nvPicPr>
          <p:cNvPr id="6" name="Grafik 5"/>
          <p:cNvPicPr>
            <a:picLocks noChangeAspect="1"/>
          </p:cNvPicPr>
          <p:nvPr/>
        </p:nvPicPr>
        <p:blipFill>
          <a:blip r:embed="rId2"/>
          <a:stretch>
            <a:fillRect/>
          </a:stretch>
        </p:blipFill>
        <p:spPr>
          <a:xfrm>
            <a:off x="1920055" y="1638101"/>
            <a:ext cx="2853175" cy="3883489"/>
          </a:xfrm>
          <a:prstGeom prst="rect">
            <a:avLst/>
          </a:prstGeom>
        </p:spPr>
      </p:pic>
    </p:spTree>
    <p:extLst>
      <p:ext uri="{BB962C8B-B14F-4D97-AF65-F5344CB8AC3E}">
        <p14:creationId xmlns:p14="http://schemas.microsoft.com/office/powerpoint/2010/main" val="3567920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Müll- und Abfallwirtschaft</a:t>
            </a:r>
            <a:endParaRPr lang="de-DE" dirty="0"/>
          </a:p>
        </p:txBody>
      </p:sp>
      <p:sp>
        <p:nvSpPr>
          <p:cNvPr id="3" name="Inhaltsplatzhalter 2"/>
          <p:cNvSpPr>
            <a:spLocks noGrp="1"/>
          </p:cNvSpPr>
          <p:nvPr>
            <p:ph idx="1"/>
          </p:nvPr>
        </p:nvSpPr>
        <p:spPr>
          <a:xfrm>
            <a:off x="612679" y="1634116"/>
            <a:ext cx="8596668" cy="3880773"/>
          </a:xfrm>
        </p:spPr>
        <p:txBody>
          <a:bodyPr>
            <a:normAutofit/>
          </a:bodyPr>
          <a:lstStyle/>
          <a:p>
            <a:r>
              <a:rPr lang="de-DE" dirty="0" smtClean="0"/>
              <a:t>Verpackungsmüll</a:t>
            </a:r>
          </a:p>
          <a:p>
            <a:pPr lvl="1"/>
            <a:r>
              <a:rPr lang="de-DE" dirty="0" smtClean="0"/>
              <a:t>Einkauf von Großgebinden (spart Verpackungsmüll ein)</a:t>
            </a:r>
          </a:p>
          <a:p>
            <a:pPr lvl="1"/>
            <a:r>
              <a:rPr lang="de-DE" dirty="0" smtClean="0"/>
              <a:t>Rücknahme der Verpackungen seitens der Lieferanten prüfen (für viele Verpackungen besteht Rücknahmepflicht)</a:t>
            </a:r>
          </a:p>
          <a:p>
            <a:pPr lvl="1"/>
            <a:r>
              <a:rPr lang="de-DE" dirty="0" smtClean="0"/>
              <a:t>Verwendung von recycelbaren bzw. kompostierbaren Verpackungen</a:t>
            </a:r>
          </a:p>
          <a:p>
            <a:pPr lvl="1"/>
            <a:r>
              <a:rPr lang="de-DE" dirty="0" smtClean="0"/>
              <a:t>Nutzung wiederverwendbarer Transportboxen und Taschen</a:t>
            </a:r>
          </a:p>
          <a:p>
            <a:pPr lvl="0">
              <a:buClr>
                <a:srgbClr val="90C226"/>
              </a:buClr>
            </a:pPr>
            <a:r>
              <a:rPr lang="de-DE" dirty="0" smtClean="0">
                <a:solidFill>
                  <a:prstClr val="black">
                    <a:lumMod val="75000"/>
                    <a:lumOff val="25000"/>
                  </a:prstClr>
                </a:solidFill>
              </a:rPr>
              <a:t>Lebensmittelabfälle</a:t>
            </a:r>
          </a:p>
          <a:p>
            <a:pPr lvl="1">
              <a:buClr>
                <a:srgbClr val="90C226"/>
              </a:buClr>
            </a:pPr>
            <a:r>
              <a:rPr lang="de-DE" dirty="0" smtClean="0">
                <a:solidFill>
                  <a:prstClr val="black">
                    <a:lumMod val="75000"/>
                    <a:lumOff val="25000"/>
                  </a:prstClr>
                </a:solidFill>
              </a:rPr>
              <a:t>Abfallvermeidung (z. b. kleinere Teller am Buffet anbieten, bedarfsgerechte Mengen produzieren)</a:t>
            </a:r>
          </a:p>
          <a:p>
            <a:pPr lvl="1">
              <a:buClr>
                <a:srgbClr val="90C226"/>
              </a:buClr>
            </a:pPr>
            <a:r>
              <a:rPr lang="de-DE" dirty="0" smtClean="0">
                <a:solidFill>
                  <a:prstClr val="black">
                    <a:lumMod val="75000"/>
                    <a:lumOff val="25000"/>
                  </a:prstClr>
                </a:solidFill>
              </a:rPr>
              <a:t>Weitergabe von Lebensmitteln (wenn rechtlich möglich z. B. an die „Tafel“)</a:t>
            </a:r>
          </a:p>
          <a:p>
            <a:pPr lvl="1">
              <a:buClr>
                <a:srgbClr val="90C226"/>
              </a:buClr>
            </a:pPr>
            <a:r>
              <a:rPr lang="de-DE" dirty="0" smtClean="0">
                <a:solidFill>
                  <a:prstClr val="black">
                    <a:lumMod val="75000"/>
                    <a:lumOff val="25000"/>
                  </a:prstClr>
                </a:solidFill>
              </a:rPr>
              <a:t>Mitnahme von Speisen (Gäste fragen, ob nicht verzehrte Speisen </a:t>
            </a:r>
            <a:r>
              <a:rPr lang="de-DE" dirty="0" err="1" smtClean="0">
                <a:solidFill>
                  <a:prstClr val="black">
                    <a:lumMod val="75000"/>
                    <a:lumOff val="25000"/>
                  </a:prstClr>
                </a:solidFill>
              </a:rPr>
              <a:t>mitg</a:t>
            </a:r>
            <a:r>
              <a:rPr lang="de-DE" dirty="0" smtClean="0">
                <a:solidFill>
                  <a:prstClr val="black">
                    <a:lumMod val="75000"/>
                    <a:lumOff val="25000"/>
                  </a:prstClr>
                </a:solidFill>
              </a:rPr>
              <a:t>.) ...</a:t>
            </a:r>
          </a:p>
          <a:p>
            <a:pPr marL="457200" lvl="1" indent="0">
              <a:buClr>
                <a:srgbClr val="90C226"/>
              </a:buClr>
              <a:buNone/>
            </a:pPr>
            <a:endParaRPr lang="de-DE" dirty="0">
              <a:solidFill>
                <a:prstClr val="black">
                  <a:lumMod val="75000"/>
                  <a:lumOff val="25000"/>
                </a:prstClr>
              </a:solidFill>
            </a:endParaRPr>
          </a:p>
          <a:p>
            <a:pPr marL="457200" lvl="1" indent="0">
              <a:buNone/>
            </a:pPr>
            <a:endParaRPr lang="de-DE" dirty="0" smtClean="0"/>
          </a:p>
          <a:p>
            <a:pPr marL="457200" lvl="1" indent="0">
              <a:buNone/>
            </a:pPr>
            <a:endParaRPr lang="de-DE" dirty="0"/>
          </a:p>
          <a:p>
            <a:pPr marL="457200" lvl="1" indent="0">
              <a:buNone/>
            </a:pPr>
            <a:endParaRPr lang="de-DE" dirty="0" smtClean="0"/>
          </a:p>
          <a:p>
            <a:pPr marL="457200" lvl="1" indent="0">
              <a:buNone/>
            </a:pPr>
            <a:endParaRPr lang="de-DE" dirty="0"/>
          </a:p>
          <a:p>
            <a:pPr marL="457200" lvl="1" indent="0">
              <a:buNone/>
            </a:pPr>
            <a:endParaRPr lang="de-DE" dirty="0"/>
          </a:p>
        </p:txBody>
      </p:sp>
    </p:spTree>
    <p:extLst>
      <p:ext uri="{BB962C8B-B14F-4D97-AF65-F5344CB8AC3E}">
        <p14:creationId xmlns:p14="http://schemas.microsoft.com/office/powerpoint/2010/main" val="3351332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Nachhaltiger Einkauf</a:t>
            </a:r>
            <a:endParaRPr lang="de-DE" dirty="0"/>
          </a:p>
        </p:txBody>
      </p:sp>
      <p:sp>
        <p:nvSpPr>
          <p:cNvPr id="3" name="Inhaltsplatzhalter 2"/>
          <p:cNvSpPr>
            <a:spLocks noGrp="1"/>
          </p:cNvSpPr>
          <p:nvPr>
            <p:ph idx="1"/>
          </p:nvPr>
        </p:nvSpPr>
        <p:spPr/>
        <p:txBody>
          <a:bodyPr/>
          <a:lstStyle/>
          <a:p>
            <a:pPr marL="0" indent="0">
              <a:buNone/>
            </a:pPr>
            <a:r>
              <a:rPr lang="de-DE" dirty="0" smtClean="0"/>
              <a:t>Ökologische u. soziale Aspekte beim Einkauf (Waren + Produkte) leisten einen Beitrag für Umweltschutz u. faire Arbeitsbedingungen. Die Gäste wollen zunehmend wissen, wo z. B. ihr Essen herkommt …</a:t>
            </a:r>
          </a:p>
          <a:p>
            <a:pPr lvl="0">
              <a:buClr>
                <a:srgbClr val="90C226"/>
              </a:buClr>
            </a:pPr>
            <a:r>
              <a:rPr lang="de-DE" dirty="0" smtClean="0">
                <a:solidFill>
                  <a:prstClr val="black">
                    <a:lumMod val="75000"/>
                    <a:lumOff val="25000"/>
                  </a:prstClr>
                </a:solidFill>
              </a:rPr>
              <a:t>Lieferanten</a:t>
            </a:r>
            <a:endParaRPr lang="de-DE" dirty="0">
              <a:solidFill>
                <a:prstClr val="black">
                  <a:lumMod val="75000"/>
                  <a:lumOff val="25000"/>
                </a:prstClr>
              </a:solidFill>
            </a:endParaRPr>
          </a:p>
          <a:p>
            <a:pPr lvl="1">
              <a:buClr>
                <a:srgbClr val="90C226"/>
              </a:buClr>
            </a:pPr>
            <a:r>
              <a:rPr lang="de-DE" dirty="0" smtClean="0">
                <a:solidFill>
                  <a:prstClr val="black">
                    <a:lumMod val="75000"/>
                    <a:lumOff val="25000"/>
                  </a:prstClr>
                </a:solidFill>
              </a:rPr>
              <a:t>Lieferantenauswahl (handeln diese nachhaltig? Evtl. vorhandene Zertifizierung?)</a:t>
            </a:r>
          </a:p>
          <a:p>
            <a:pPr lvl="1">
              <a:buClr>
                <a:srgbClr val="90C226"/>
              </a:buClr>
            </a:pPr>
            <a:r>
              <a:rPr lang="de-DE" dirty="0" smtClean="0">
                <a:solidFill>
                  <a:prstClr val="black">
                    <a:lumMod val="75000"/>
                    <a:lumOff val="25000"/>
                  </a:prstClr>
                </a:solidFill>
              </a:rPr>
              <a:t>Auswahl weniger Lieferanten (kürzere u. weniger Anfahrtswege erzeugen weniger Transportkosten u. Emissionen) </a:t>
            </a:r>
          </a:p>
          <a:p>
            <a:pPr lvl="1">
              <a:buClr>
                <a:srgbClr val="90C226"/>
              </a:buClr>
            </a:pPr>
            <a:r>
              <a:rPr lang="de-DE" dirty="0" smtClean="0">
                <a:solidFill>
                  <a:prstClr val="black">
                    <a:lumMod val="75000"/>
                    <a:lumOff val="25000"/>
                  </a:prstClr>
                </a:solidFill>
              </a:rPr>
              <a:t>Lieferantenkodex einführen (z. B. Erwartungshaltung im Bezug auf Umweltschutz, Ethik, Arbeitsbedingungen – Stichwort: „Lieferkettengesetz“)</a:t>
            </a:r>
          </a:p>
          <a:p>
            <a:pPr lvl="1">
              <a:buClr>
                <a:srgbClr val="90C226"/>
              </a:buClr>
            </a:pPr>
            <a:r>
              <a:rPr lang="de-DE" dirty="0" smtClean="0">
                <a:solidFill>
                  <a:prstClr val="black">
                    <a:lumMod val="75000"/>
                    <a:lumOff val="25000"/>
                  </a:prstClr>
                </a:solidFill>
              </a:rPr>
              <a:t>…</a:t>
            </a:r>
          </a:p>
          <a:p>
            <a:pPr lvl="0">
              <a:buClr>
                <a:srgbClr val="90C226"/>
              </a:buClr>
            </a:pPr>
            <a:endParaRPr lang="de-DE" dirty="0">
              <a:solidFill>
                <a:prstClr val="black">
                  <a:lumMod val="75000"/>
                  <a:lumOff val="25000"/>
                </a:prstClr>
              </a:solidFill>
            </a:endParaRPr>
          </a:p>
          <a:p>
            <a:pPr marL="0" indent="0">
              <a:buNone/>
            </a:pPr>
            <a:endParaRPr lang="de-DE" dirty="0" smtClean="0"/>
          </a:p>
          <a:p>
            <a:pPr marL="0" indent="0">
              <a:buNone/>
            </a:pPr>
            <a:endParaRPr lang="de-DE" dirty="0"/>
          </a:p>
        </p:txBody>
      </p:sp>
    </p:spTree>
    <p:extLst>
      <p:ext uri="{BB962C8B-B14F-4D97-AF65-F5344CB8AC3E}">
        <p14:creationId xmlns:p14="http://schemas.microsoft.com/office/powerpoint/2010/main" val="755663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Nachhaltiger Einkauf</a:t>
            </a:r>
            <a:endParaRPr lang="de-DE" dirty="0"/>
          </a:p>
        </p:txBody>
      </p:sp>
      <p:sp>
        <p:nvSpPr>
          <p:cNvPr id="3" name="Inhaltsplatzhalter 2"/>
          <p:cNvSpPr>
            <a:spLocks noGrp="1"/>
          </p:cNvSpPr>
          <p:nvPr>
            <p:ph idx="1"/>
          </p:nvPr>
        </p:nvSpPr>
        <p:spPr/>
        <p:txBody>
          <a:bodyPr/>
          <a:lstStyle/>
          <a:p>
            <a:r>
              <a:rPr lang="de-DE" dirty="0" smtClean="0"/>
              <a:t>Verwendung regionaler Produkte (siehe Fachforum 2)</a:t>
            </a:r>
          </a:p>
          <a:p>
            <a:pPr lvl="1"/>
            <a:r>
              <a:rPr lang="de-DE" dirty="0" smtClean="0"/>
              <a:t>Bestimmung von Regionalität (ist nicht definiert; siehe Supermärkte …)</a:t>
            </a:r>
          </a:p>
          <a:p>
            <a:pPr lvl="1"/>
            <a:r>
              <a:rPr lang="de-DE" dirty="0" smtClean="0"/>
              <a:t>Regionale Produkte u. Lebensmittel beziehen (frische Produkte, weniger Emissionen, regionale Wertschöpfung)</a:t>
            </a:r>
          </a:p>
          <a:p>
            <a:pPr lvl="1"/>
            <a:r>
              <a:rPr lang="de-DE" dirty="0" smtClean="0"/>
              <a:t>Regionale Spezialitäten anbieten</a:t>
            </a:r>
          </a:p>
          <a:p>
            <a:pPr lvl="1"/>
            <a:r>
              <a:rPr lang="de-DE" dirty="0" smtClean="0"/>
              <a:t>Regionalen Kooperationen beitreten</a:t>
            </a:r>
          </a:p>
          <a:p>
            <a:pPr lvl="1"/>
            <a:r>
              <a:rPr lang="de-DE" dirty="0" smtClean="0"/>
              <a:t>Unterstützung der von Slow Food geschützten Lebensmittel </a:t>
            </a:r>
          </a:p>
          <a:p>
            <a:pPr lvl="1"/>
            <a:r>
              <a:rPr lang="de-DE" dirty="0" smtClean="0"/>
              <a:t>Möbel, Baumaterialien, …, von regionalen Betrieben (z. B. aus heimischen Hölzern)</a:t>
            </a:r>
          </a:p>
          <a:p>
            <a:pPr lvl="1"/>
            <a:r>
              <a:rPr lang="de-DE" dirty="0" smtClean="0"/>
              <a:t>Eigener Anbau (z. B. Kräuter, Gemüse, Obst, …)</a:t>
            </a:r>
          </a:p>
          <a:p>
            <a:pPr lvl="1"/>
            <a:r>
              <a:rPr lang="de-DE" b="1" dirty="0" smtClean="0"/>
              <a:t>Super Marketingmöglichkeiten!!!</a:t>
            </a:r>
            <a:endParaRPr lang="de-DE" b="1" dirty="0"/>
          </a:p>
        </p:txBody>
      </p:sp>
    </p:spTree>
    <p:extLst>
      <p:ext uri="{BB962C8B-B14F-4D97-AF65-F5344CB8AC3E}">
        <p14:creationId xmlns:p14="http://schemas.microsoft.com/office/powerpoint/2010/main" val="147449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Nachhaltiger Einkauf</a:t>
            </a:r>
            <a:endParaRPr lang="de-DE" dirty="0"/>
          </a:p>
        </p:txBody>
      </p:sp>
      <p:sp>
        <p:nvSpPr>
          <p:cNvPr id="3" name="Inhaltsplatzhalter 2"/>
          <p:cNvSpPr>
            <a:spLocks noGrp="1"/>
          </p:cNvSpPr>
          <p:nvPr>
            <p:ph idx="1"/>
          </p:nvPr>
        </p:nvSpPr>
        <p:spPr/>
        <p:txBody>
          <a:bodyPr>
            <a:normAutofit lnSpcReduction="10000"/>
          </a:bodyPr>
          <a:lstStyle/>
          <a:p>
            <a:r>
              <a:rPr lang="de-DE" dirty="0" smtClean="0"/>
              <a:t>Verwendung saisonaler Produkte</a:t>
            </a:r>
          </a:p>
          <a:p>
            <a:pPr lvl="1"/>
            <a:r>
              <a:rPr lang="de-DE" dirty="0" err="1" smtClean="0"/>
              <a:t>Saisonalität</a:t>
            </a:r>
            <a:r>
              <a:rPr lang="de-DE" dirty="0" smtClean="0"/>
              <a:t> beachten (Saisonkalender für Obst u. Gemüse)</a:t>
            </a:r>
          </a:p>
          <a:p>
            <a:pPr lvl="1"/>
            <a:r>
              <a:rPr lang="de-DE" dirty="0" smtClean="0"/>
              <a:t>Saisonale Speisen anbieten (Erdbeeren, Spargel, Pfifferlinge, Wild + Fisch)</a:t>
            </a:r>
          </a:p>
          <a:p>
            <a:pPr lvl="1"/>
            <a:r>
              <a:rPr lang="de-DE" dirty="0" smtClean="0"/>
              <a:t>Beteiligung an saisonalen Festen (…)</a:t>
            </a:r>
          </a:p>
          <a:p>
            <a:pPr lvl="0">
              <a:buClr>
                <a:srgbClr val="90C226"/>
              </a:buClr>
            </a:pPr>
            <a:r>
              <a:rPr lang="de-DE" dirty="0">
                <a:solidFill>
                  <a:prstClr val="black">
                    <a:lumMod val="75000"/>
                    <a:lumOff val="25000"/>
                  </a:prstClr>
                </a:solidFill>
              </a:rPr>
              <a:t>Verwendung </a:t>
            </a:r>
            <a:r>
              <a:rPr lang="de-DE" dirty="0" smtClean="0">
                <a:solidFill>
                  <a:prstClr val="black">
                    <a:lumMod val="75000"/>
                    <a:lumOff val="25000"/>
                  </a:prstClr>
                </a:solidFill>
              </a:rPr>
              <a:t>von Bioprodukten</a:t>
            </a:r>
          </a:p>
          <a:p>
            <a:pPr lvl="1">
              <a:buClr>
                <a:srgbClr val="90C226"/>
              </a:buClr>
            </a:pPr>
            <a:r>
              <a:rPr lang="de-DE" dirty="0" smtClean="0">
                <a:solidFill>
                  <a:prstClr val="black">
                    <a:lumMod val="75000"/>
                    <a:lumOff val="25000"/>
                  </a:prstClr>
                </a:solidFill>
              </a:rPr>
              <a:t>Bioprodukte (deutsch/EU) können einen Beitrag zum Gesundheits- u. Umweltschutz leisten (auch hier auf </a:t>
            </a:r>
            <a:r>
              <a:rPr lang="de-DE" dirty="0" err="1" smtClean="0">
                <a:solidFill>
                  <a:prstClr val="black">
                    <a:lumMod val="75000"/>
                    <a:lumOff val="25000"/>
                  </a:prstClr>
                </a:solidFill>
              </a:rPr>
              <a:t>Saisonalität</a:t>
            </a:r>
            <a:r>
              <a:rPr lang="de-DE" dirty="0" smtClean="0">
                <a:solidFill>
                  <a:prstClr val="black">
                    <a:lumMod val="75000"/>
                    <a:lumOff val="25000"/>
                  </a:prstClr>
                </a:solidFill>
              </a:rPr>
              <a:t> und Regionalität achten)</a:t>
            </a:r>
          </a:p>
          <a:p>
            <a:pPr lvl="1">
              <a:buClr>
                <a:srgbClr val="90C226"/>
              </a:buClr>
            </a:pPr>
            <a:r>
              <a:rPr lang="de-DE" dirty="0" smtClean="0">
                <a:solidFill>
                  <a:prstClr val="black">
                    <a:lumMod val="75000"/>
                    <a:lumOff val="25000"/>
                  </a:prstClr>
                </a:solidFill>
              </a:rPr>
              <a:t>Bioanbauverbände wie Bioland, Demeter oder Naturland haben strengere Kriterien als die EU-Richtlinie</a:t>
            </a:r>
          </a:p>
          <a:p>
            <a:pPr lvl="1">
              <a:buClr>
                <a:srgbClr val="90C226"/>
              </a:buClr>
            </a:pPr>
            <a:r>
              <a:rPr lang="de-DE" dirty="0" smtClean="0">
                <a:solidFill>
                  <a:prstClr val="black">
                    <a:lumMod val="75000"/>
                    <a:lumOff val="25000"/>
                  </a:prstClr>
                </a:solidFill>
              </a:rPr>
              <a:t>Ggf. mit kleinen Produktgruppen anfangen</a:t>
            </a:r>
          </a:p>
          <a:p>
            <a:pPr lvl="1">
              <a:buClr>
                <a:srgbClr val="90C226"/>
              </a:buClr>
            </a:pPr>
            <a:r>
              <a:rPr lang="de-DE" b="1" dirty="0" smtClean="0">
                <a:solidFill>
                  <a:prstClr val="black">
                    <a:lumMod val="75000"/>
                    <a:lumOff val="25000"/>
                  </a:prstClr>
                </a:solidFill>
              </a:rPr>
              <a:t>Achtung: </a:t>
            </a:r>
            <a:r>
              <a:rPr lang="de-DE" dirty="0" smtClean="0">
                <a:solidFill>
                  <a:prstClr val="black">
                    <a:lumMod val="75000"/>
                    <a:lumOff val="25000"/>
                  </a:prstClr>
                </a:solidFill>
              </a:rPr>
              <a:t>Begriffe wie „</a:t>
            </a:r>
            <a:r>
              <a:rPr lang="de-DE" dirty="0" err="1" smtClean="0">
                <a:solidFill>
                  <a:prstClr val="black">
                    <a:lumMod val="75000"/>
                    <a:lumOff val="25000"/>
                  </a:prstClr>
                </a:solidFill>
              </a:rPr>
              <a:t>bio</a:t>
            </a:r>
            <a:r>
              <a:rPr lang="de-DE" dirty="0" smtClean="0">
                <a:solidFill>
                  <a:prstClr val="black">
                    <a:lumMod val="75000"/>
                    <a:lumOff val="25000"/>
                  </a:prstClr>
                </a:solidFill>
              </a:rPr>
              <a:t>“ oder „</a:t>
            </a:r>
            <a:r>
              <a:rPr lang="de-DE" dirty="0" err="1" smtClean="0">
                <a:solidFill>
                  <a:prstClr val="black">
                    <a:lumMod val="75000"/>
                    <a:lumOff val="25000"/>
                  </a:prstClr>
                </a:solidFill>
              </a:rPr>
              <a:t>öko</a:t>
            </a:r>
            <a:r>
              <a:rPr lang="de-DE" dirty="0" smtClean="0">
                <a:solidFill>
                  <a:prstClr val="black">
                    <a:lumMod val="75000"/>
                    <a:lumOff val="25000"/>
                  </a:prstClr>
                </a:solidFill>
              </a:rPr>
              <a:t>“ sind geschützt; Prüfung durch Öko-Kontrollstelle</a:t>
            </a:r>
            <a:endParaRPr lang="de-DE" b="1" dirty="0" smtClean="0">
              <a:solidFill>
                <a:prstClr val="black">
                  <a:lumMod val="75000"/>
                  <a:lumOff val="25000"/>
                </a:prstClr>
              </a:solidFill>
            </a:endParaRPr>
          </a:p>
          <a:p>
            <a:pPr lvl="1">
              <a:buClr>
                <a:srgbClr val="90C226"/>
              </a:buClr>
            </a:pPr>
            <a:endParaRPr lang="de-DE" dirty="0">
              <a:solidFill>
                <a:prstClr val="black">
                  <a:lumMod val="75000"/>
                  <a:lumOff val="25000"/>
                </a:prstClr>
              </a:solidFill>
            </a:endParaRPr>
          </a:p>
          <a:p>
            <a:pPr lvl="1"/>
            <a:endParaRPr lang="de-DE" dirty="0"/>
          </a:p>
        </p:txBody>
      </p:sp>
    </p:spTree>
    <p:extLst>
      <p:ext uri="{BB962C8B-B14F-4D97-AF65-F5344CB8AC3E}">
        <p14:creationId xmlns:p14="http://schemas.microsoft.com/office/powerpoint/2010/main" val="3199421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90C226"/>
                </a:solidFill>
              </a:rPr>
              <a:t>Nachhaltiger Einkauf</a:t>
            </a:r>
            <a:endParaRPr lang="de-DE" dirty="0"/>
          </a:p>
        </p:txBody>
      </p:sp>
      <p:sp>
        <p:nvSpPr>
          <p:cNvPr id="3" name="Inhaltsplatzhalter 2"/>
          <p:cNvSpPr>
            <a:spLocks noGrp="1"/>
          </p:cNvSpPr>
          <p:nvPr>
            <p:ph idx="1"/>
          </p:nvPr>
        </p:nvSpPr>
        <p:spPr/>
        <p:txBody>
          <a:bodyPr/>
          <a:lstStyle/>
          <a:p>
            <a:r>
              <a:rPr lang="de-DE" dirty="0" smtClean="0"/>
              <a:t>Fisch und Fleisch</a:t>
            </a:r>
          </a:p>
          <a:p>
            <a:pPr lvl="1"/>
            <a:r>
              <a:rPr lang="de-DE" dirty="0" smtClean="0"/>
              <a:t>Nachhaltigen Fischfang unterstützen (Infos z. B. über Greenpeace oder WWF;)</a:t>
            </a:r>
          </a:p>
          <a:p>
            <a:pPr lvl="1"/>
            <a:r>
              <a:rPr lang="de-DE" dirty="0" smtClean="0"/>
              <a:t>Besser noch: Regionale Fische wie Karpfen, Forellen, Hecht, Zander … nutzen</a:t>
            </a:r>
          </a:p>
          <a:p>
            <a:pPr lvl="1"/>
            <a:r>
              <a:rPr lang="de-DE" dirty="0" smtClean="0"/>
              <a:t>Artgerechte Tierhaltung beachten (Höfe u. Fleischereien mit artgerechter Haltung)</a:t>
            </a:r>
          </a:p>
          <a:p>
            <a:pPr lvl="1"/>
            <a:r>
              <a:rPr lang="de-DE" dirty="0" smtClean="0"/>
              <a:t>Verwertung des ganzen Tieres (Neben Premiumstücken auch andere Teile nutzen z. B. Innereien, Bäckchen, „Kesselfleisch“, Hackfleisch, …)</a:t>
            </a:r>
          </a:p>
          <a:p>
            <a:pPr lvl="1"/>
            <a:r>
              <a:rPr lang="de-DE" dirty="0" smtClean="0"/>
              <a:t>Fleischangebot reduzieren (Fleischproduktion ist mit hohem Energie- u. Wasserverbrauch verbunden. Unterschiedliche Fleischmengen und auch vegetarische Alternativen anbieten. Auch Wild hat eine super Ökobilanz!)</a:t>
            </a:r>
          </a:p>
          <a:p>
            <a:pPr lvl="0">
              <a:buClr>
                <a:srgbClr val="90C226"/>
              </a:buClr>
            </a:pPr>
            <a:r>
              <a:rPr lang="de-DE" dirty="0" smtClean="0">
                <a:solidFill>
                  <a:prstClr val="black">
                    <a:lumMod val="75000"/>
                    <a:lumOff val="25000"/>
                  </a:prstClr>
                </a:solidFill>
              </a:rPr>
              <a:t>Produkte aus fairem Handel (soziale Aspekte)</a:t>
            </a:r>
          </a:p>
          <a:p>
            <a:pPr lvl="1">
              <a:buClr>
                <a:srgbClr val="90C226"/>
              </a:buClr>
            </a:pPr>
            <a:r>
              <a:rPr lang="de-DE" dirty="0" smtClean="0">
                <a:solidFill>
                  <a:prstClr val="black">
                    <a:lumMod val="75000"/>
                    <a:lumOff val="25000"/>
                  </a:prstClr>
                </a:solidFill>
              </a:rPr>
              <a:t>Bezug von Waren aus fairem Handel z. B. Zitrusfrüchte, Süßwaren, Getränke, …</a:t>
            </a:r>
            <a:endParaRPr lang="de-DE" dirty="0">
              <a:solidFill>
                <a:prstClr val="black">
                  <a:lumMod val="75000"/>
                  <a:lumOff val="25000"/>
                </a:prstClr>
              </a:solidFill>
            </a:endParaRPr>
          </a:p>
          <a:p>
            <a:pPr lvl="1"/>
            <a:endParaRPr lang="de-DE" dirty="0"/>
          </a:p>
        </p:txBody>
      </p:sp>
    </p:spTree>
    <p:extLst>
      <p:ext uri="{BB962C8B-B14F-4D97-AF65-F5344CB8AC3E}">
        <p14:creationId xmlns:p14="http://schemas.microsoft.com/office/powerpoint/2010/main" val="2509229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Nachhaltiger Einkauf</a:t>
            </a:r>
            <a:endParaRPr lang="de-DE" dirty="0"/>
          </a:p>
        </p:txBody>
      </p:sp>
      <p:sp>
        <p:nvSpPr>
          <p:cNvPr id="3" name="Inhaltsplatzhalter 2"/>
          <p:cNvSpPr>
            <a:spLocks noGrp="1"/>
          </p:cNvSpPr>
          <p:nvPr>
            <p:ph idx="1"/>
          </p:nvPr>
        </p:nvSpPr>
        <p:spPr/>
        <p:txBody>
          <a:bodyPr/>
          <a:lstStyle/>
          <a:p>
            <a:r>
              <a:rPr lang="de-DE" dirty="0" smtClean="0"/>
              <a:t>Dekoration</a:t>
            </a:r>
          </a:p>
          <a:p>
            <a:pPr lvl="1"/>
            <a:r>
              <a:rPr lang="de-DE" dirty="0" smtClean="0"/>
              <a:t>Regionale oder </a:t>
            </a:r>
            <a:r>
              <a:rPr lang="de-DE" dirty="0" err="1" smtClean="0"/>
              <a:t>fairtrade</a:t>
            </a:r>
            <a:r>
              <a:rPr lang="de-DE" dirty="0" smtClean="0"/>
              <a:t>-zertifizierte Blumen bevorzugen</a:t>
            </a:r>
          </a:p>
          <a:p>
            <a:pPr lvl="1"/>
            <a:r>
              <a:rPr lang="de-DE" dirty="0" smtClean="0"/>
              <a:t>Deko (auf natürliche und wiederverwertbare anstatt auf kunststoffhaltige Materialien achten)</a:t>
            </a:r>
          </a:p>
          <a:p>
            <a:pPr lvl="0">
              <a:buClr>
                <a:srgbClr val="90C226"/>
              </a:buClr>
            </a:pPr>
            <a:r>
              <a:rPr lang="de-DE" dirty="0" smtClean="0">
                <a:solidFill>
                  <a:prstClr val="black">
                    <a:lumMod val="75000"/>
                    <a:lumOff val="25000"/>
                  </a:prstClr>
                </a:solidFill>
              </a:rPr>
              <a:t>Sonstiges</a:t>
            </a:r>
          </a:p>
          <a:p>
            <a:pPr lvl="1">
              <a:buClr>
                <a:srgbClr val="90C226"/>
              </a:buClr>
            </a:pPr>
            <a:r>
              <a:rPr lang="de-DE" dirty="0" smtClean="0">
                <a:solidFill>
                  <a:prstClr val="black">
                    <a:lumMod val="75000"/>
                    <a:lumOff val="25000"/>
                  </a:prstClr>
                </a:solidFill>
              </a:rPr>
              <a:t>Druckpapier aus Recyclingpapier, Kerzen aus Bienenwachs</a:t>
            </a:r>
          </a:p>
          <a:p>
            <a:pPr lvl="1">
              <a:buClr>
                <a:srgbClr val="90C226"/>
              </a:buClr>
            </a:pPr>
            <a:r>
              <a:rPr lang="de-DE" dirty="0" smtClean="0">
                <a:solidFill>
                  <a:prstClr val="black">
                    <a:lumMod val="75000"/>
                    <a:lumOff val="25000"/>
                  </a:prstClr>
                </a:solidFill>
              </a:rPr>
              <a:t>Nachhaltige Arbeitskleidung (faire oder lokale Produktion, zertifizierte Biobaumwolle, Recycling-Produkte, …)</a:t>
            </a:r>
          </a:p>
          <a:p>
            <a:pPr lvl="1">
              <a:buClr>
                <a:srgbClr val="90C226"/>
              </a:buClr>
            </a:pPr>
            <a:r>
              <a:rPr lang="de-DE" dirty="0" smtClean="0">
                <a:solidFill>
                  <a:prstClr val="black">
                    <a:lumMod val="75000"/>
                    <a:lumOff val="25000"/>
                  </a:prstClr>
                </a:solidFill>
              </a:rPr>
              <a:t>Auf Produkte, die aufgrund artenschutzspezifischer Gründe bedenklich sind, sollte verzichtet werden.</a:t>
            </a:r>
          </a:p>
          <a:p>
            <a:pPr lvl="1">
              <a:buClr>
                <a:srgbClr val="90C226"/>
              </a:buClr>
            </a:pPr>
            <a:r>
              <a:rPr lang="de-DE" dirty="0" smtClean="0">
                <a:solidFill>
                  <a:prstClr val="black">
                    <a:lumMod val="75000"/>
                    <a:lumOff val="25000"/>
                  </a:prstClr>
                </a:solidFill>
              </a:rPr>
              <a:t>Nachhaltige Reinigungsmittel und Shampoos etc. (ohne Tenside, Mikroplastik, …)</a:t>
            </a:r>
            <a:endParaRPr lang="de-DE" dirty="0">
              <a:solidFill>
                <a:prstClr val="black">
                  <a:lumMod val="75000"/>
                  <a:lumOff val="25000"/>
                </a:prstClr>
              </a:solidFill>
            </a:endParaRPr>
          </a:p>
          <a:p>
            <a:pPr lvl="1"/>
            <a:endParaRPr lang="de-DE" dirty="0" smtClean="0"/>
          </a:p>
          <a:p>
            <a:pPr lvl="1"/>
            <a:endParaRPr lang="de-DE" dirty="0"/>
          </a:p>
        </p:txBody>
      </p:sp>
    </p:spTree>
    <p:extLst>
      <p:ext uri="{BB962C8B-B14F-4D97-AF65-F5344CB8AC3E}">
        <p14:creationId xmlns:p14="http://schemas.microsoft.com/office/powerpoint/2010/main" val="2688006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Büromanagement</a:t>
            </a:r>
            <a:endParaRPr lang="de-DE" dirty="0"/>
          </a:p>
        </p:txBody>
      </p:sp>
      <p:sp>
        <p:nvSpPr>
          <p:cNvPr id="3" name="Inhaltsplatzhalter 2"/>
          <p:cNvSpPr>
            <a:spLocks noGrp="1"/>
          </p:cNvSpPr>
          <p:nvPr>
            <p:ph idx="1"/>
          </p:nvPr>
        </p:nvSpPr>
        <p:spPr/>
        <p:txBody>
          <a:bodyPr>
            <a:normAutofit lnSpcReduction="10000"/>
          </a:bodyPr>
          <a:lstStyle/>
          <a:p>
            <a:r>
              <a:rPr lang="de-DE" dirty="0" smtClean="0"/>
              <a:t>Papierauswahl u. Drucken</a:t>
            </a:r>
          </a:p>
          <a:p>
            <a:pPr lvl="1"/>
            <a:r>
              <a:rPr lang="de-DE" dirty="0" smtClean="0"/>
              <a:t>Recyclingpapier nutzen (Stichwort „Blauer Engel“)</a:t>
            </a:r>
          </a:p>
          <a:p>
            <a:pPr lvl="1"/>
            <a:r>
              <a:rPr lang="de-DE" dirty="0" smtClean="0"/>
              <a:t>Doppelseitig drucken</a:t>
            </a:r>
          </a:p>
          <a:p>
            <a:pPr lvl="1"/>
            <a:r>
              <a:rPr lang="de-DE" dirty="0" smtClean="0"/>
              <a:t>E-Mail nur bei wirklichem Bedarf ausdrucken</a:t>
            </a:r>
          </a:p>
          <a:p>
            <a:pPr lvl="1"/>
            <a:r>
              <a:rPr lang="de-DE" dirty="0" smtClean="0"/>
              <a:t>Auch Hinweis in Korrespondenz </a:t>
            </a:r>
          </a:p>
          <a:p>
            <a:pPr lvl="1"/>
            <a:r>
              <a:rPr lang="de-DE" dirty="0" smtClean="0"/>
              <a:t>Rückgabe von Druckmaterial (Toner, Farbpatronen – Rücknahmepflicht!)</a:t>
            </a:r>
          </a:p>
          <a:p>
            <a:pPr lvl="1"/>
            <a:r>
              <a:rPr lang="de-DE" dirty="0" smtClean="0"/>
              <a:t>Verwendung mineralölfreier Farben</a:t>
            </a:r>
          </a:p>
          <a:p>
            <a:pPr lvl="0">
              <a:buClr>
                <a:srgbClr val="90C226"/>
              </a:buClr>
            </a:pPr>
            <a:r>
              <a:rPr lang="de-DE" dirty="0" smtClean="0">
                <a:solidFill>
                  <a:prstClr val="black">
                    <a:lumMod val="75000"/>
                    <a:lumOff val="25000"/>
                  </a:prstClr>
                </a:solidFill>
              </a:rPr>
              <a:t>Geräte</a:t>
            </a:r>
          </a:p>
          <a:p>
            <a:pPr lvl="1">
              <a:buClr>
                <a:srgbClr val="90C226"/>
              </a:buClr>
            </a:pPr>
            <a:r>
              <a:rPr lang="de-DE" dirty="0" smtClean="0">
                <a:solidFill>
                  <a:prstClr val="black">
                    <a:lumMod val="75000"/>
                    <a:lumOff val="25000"/>
                  </a:prstClr>
                </a:solidFill>
              </a:rPr>
              <a:t>Energiesparmodus bedarfsgerecht nutzen</a:t>
            </a:r>
          </a:p>
          <a:p>
            <a:pPr lvl="1">
              <a:buClr>
                <a:srgbClr val="90C226"/>
              </a:buClr>
            </a:pPr>
            <a:r>
              <a:rPr lang="de-DE" dirty="0" smtClean="0">
                <a:solidFill>
                  <a:prstClr val="black">
                    <a:lumMod val="75000"/>
                    <a:lumOff val="25000"/>
                  </a:prstClr>
                </a:solidFill>
              </a:rPr>
              <a:t>Stand-By-Geräte wie Bildschirme (wenn Arbeitsplatz nicht mehr genutzt) ausschalten.</a:t>
            </a:r>
            <a:endParaRPr lang="de-DE" dirty="0">
              <a:solidFill>
                <a:prstClr val="black">
                  <a:lumMod val="75000"/>
                  <a:lumOff val="25000"/>
                </a:prstClr>
              </a:solidFill>
            </a:endParaRPr>
          </a:p>
          <a:p>
            <a:pPr lvl="1"/>
            <a:endParaRPr lang="de-DE" dirty="0"/>
          </a:p>
        </p:txBody>
      </p:sp>
    </p:spTree>
    <p:extLst>
      <p:ext uri="{BB962C8B-B14F-4D97-AF65-F5344CB8AC3E}">
        <p14:creationId xmlns:p14="http://schemas.microsoft.com/office/powerpoint/2010/main" val="27700728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Nachhaltige Mobilität</a:t>
            </a:r>
            <a:endParaRPr lang="de-DE" dirty="0"/>
          </a:p>
        </p:txBody>
      </p:sp>
      <p:sp>
        <p:nvSpPr>
          <p:cNvPr id="3" name="Inhaltsplatzhalter 2"/>
          <p:cNvSpPr>
            <a:spLocks noGrp="1"/>
          </p:cNvSpPr>
          <p:nvPr>
            <p:ph idx="1"/>
          </p:nvPr>
        </p:nvSpPr>
        <p:spPr/>
        <p:txBody>
          <a:bodyPr/>
          <a:lstStyle/>
          <a:p>
            <a:r>
              <a:rPr lang="de-DE" dirty="0" smtClean="0"/>
              <a:t>Elektromobilität</a:t>
            </a:r>
          </a:p>
          <a:p>
            <a:pPr lvl="1"/>
            <a:r>
              <a:rPr lang="de-DE" dirty="0" smtClean="0"/>
              <a:t>Fuhrpark auf E-Mobilität umstellen</a:t>
            </a:r>
          </a:p>
          <a:p>
            <a:pPr lvl="1"/>
            <a:r>
              <a:rPr lang="de-DE" dirty="0" smtClean="0"/>
              <a:t>Ladestationen für Betrieb, Mitarbeiter u. Gäste</a:t>
            </a:r>
          </a:p>
          <a:p>
            <a:pPr lvl="1"/>
            <a:r>
              <a:rPr lang="de-DE" dirty="0" smtClean="0"/>
              <a:t>Eigene Photovoltaik für E-Autos nutzen</a:t>
            </a:r>
          </a:p>
          <a:p>
            <a:pPr lvl="1"/>
            <a:r>
              <a:rPr lang="de-DE" dirty="0" smtClean="0"/>
              <a:t>…</a:t>
            </a:r>
          </a:p>
          <a:p>
            <a:pPr lvl="0">
              <a:buClr>
                <a:srgbClr val="90C226"/>
              </a:buClr>
            </a:pPr>
            <a:r>
              <a:rPr lang="de-DE" dirty="0" smtClean="0">
                <a:solidFill>
                  <a:prstClr val="black">
                    <a:lumMod val="75000"/>
                    <a:lumOff val="25000"/>
                  </a:prstClr>
                </a:solidFill>
              </a:rPr>
              <a:t>Für Gäste</a:t>
            </a:r>
          </a:p>
          <a:p>
            <a:pPr lvl="1">
              <a:buClr>
                <a:srgbClr val="90C226"/>
              </a:buClr>
            </a:pPr>
            <a:r>
              <a:rPr lang="de-DE" dirty="0" smtClean="0">
                <a:solidFill>
                  <a:prstClr val="black">
                    <a:lumMod val="75000"/>
                    <a:lumOff val="25000"/>
                  </a:prstClr>
                </a:solidFill>
              </a:rPr>
              <a:t>Über umweltfreundliche Anreise u. Transportmöglichkeiten informieren</a:t>
            </a:r>
          </a:p>
          <a:p>
            <a:pPr lvl="1">
              <a:buClr>
                <a:srgbClr val="90C226"/>
              </a:buClr>
            </a:pPr>
            <a:r>
              <a:rPr lang="de-DE" dirty="0" smtClean="0">
                <a:solidFill>
                  <a:prstClr val="black">
                    <a:lumMod val="75000"/>
                    <a:lumOff val="25000"/>
                  </a:prstClr>
                </a:solidFill>
              </a:rPr>
              <a:t>Transfer – Gäste mit (E-)Auto vom Bahnhof abholen</a:t>
            </a:r>
          </a:p>
          <a:p>
            <a:pPr lvl="1">
              <a:buClr>
                <a:srgbClr val="90C226"/>
              </a:buClr>
            </a:pPr>
            <a:r>
              <a:rPr lang="de-DE" dirty="0" smtClean="0">
                <a:solidFill>
                  <a:prstClr val="black">
                    <a:lumMod val="75000"/>
                    <a:lumOff val="25000"/>
                  </a:prstClr>
                </a:solidFill>
              </a:rPr>
              <a:t>Fahrräder- oder E-Bike-Verleih</a:t>
            </a:r>
          </a:p>
          <a:p>
            <a:pPr lvl="1">
              <a:buClr>
                <a:srgbClr val="90C226"/>
              </a:buClr>
            </a:pPr>
            <a:r>
              <a:rPr lang="de-DE" dirty="0" smtClean="0">
                <a:solidFill>
                  <a:prstClr val="black">
                    <a:lumMod val="75000"/>
                    <a:lumOff val="25000"/>
                  </a:prstClr>
                </a:solidFill>
              </a:rPr>
              <a:t>Nutzung von touristischen Kooperationen z. B. für den ÖPNV</a:t>
            </a:r>
            <a:endParaRPr lang="de-DE" dirty="0">
              <a:solidFill>
                <a:prstClr val="black">
                  <a:lumMod val="75000"/>
                  <a:lumOff val="25000"/>
                </a:prstClr>
              </a:solidFill>
            </a:endParaRPr>
          </a:p>
          <a:p>
            <a:pPr lvl="1"/>
            <a:endParaRPr lang="de-DE" dirty="0"/>
          </a:p>
        </p:txBody>
      </p:sp>
    </p:spTree>
    <p:extLst>
      <p:ext uri="{BB962C8B-B14F-4D97-AF65-F5344CB8AC3E}">
        <p14:creationId xmlns:p14="http://schemas.microsoft.com/office/powerpoint/2010/main" val="42472728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„Tue Gutes und sprich darüber“ – </a:t>
            </a:r>
            <a:br>
              <a:rPr lang="de-DE" dirty="0" smtClean="0"/>
            </a:br>
            <a:r>
              <a:rPr lang="de-DE" dirty="0"/>
              <a:t> </a:t>
            </a:r>
            <a:r>
              <a:rPr lang="de-DE" dirty="0" smtClean="0"/>
              <a:t> Gästekommunikation</a:t>
            </a:r>
            <a:endParaRPr lang="de-DE" dirty="0"/>
          </a:p>
        </p:txBody>
      </p:sp>
      <p:sp>
        <p:nvSpPr>
          <p:cNvPr id="3" name="Inhaltsplatzhalter 2"/>
          <p:cNvSpPr>
            <a:spLocks noGrp="1"/>
          </p:cNvSpPr>
          <p:nvPr>
            <p:ph idx="1"/>
          </p:nvPr>
        </p:nvSpPr>
        <p:spPr/>
        <p:txBody>
          <a:bodyPr>
            <a:normAutofit/>
          </a:bodyPr>
          <a:lstStyle/>
          <a:p>
            <a:r>
              <a:rPr lang="de-DE" dirty="0" smtClean="0"/>
              <a:t>Ihr Engagement für Umweltschutz u. Nachhaltigkeit sollte gegenüber den Gästen kommuniziert werden um Transparenz zu schaffen und letztendlich auch einen Imagegewinn und damit einhergehend auch einen finanziellen Mehrwert zu erzielen.</a:t>
            </a:r>
          </a:p>
          <a:p>
            <a:r>
              <a:rPr lang="de-DE" dirty="0" smtClean="0"/>
              <a:t>Nutzen Sie dazu alle Ihnen zur Verfügung stehenden Kanäle wie Internetauftritt, Speisekarten, Informationen im Aufzug, auf dem WC, … und vor allem auch in den Sozialen Medien (Facebook, </a:t>
            </a:r>
            <a:r>
              <a:rPr lang="de-DE" dirty="0" err="1" smtClean="0"/>
              <a:t>TikTok</a:t>
            </a:r>
            <a:r>
              <a:rPr lang="de-DE" dirty="0" smtClean="0"/>
              <a:t>, </a:t>
            </a:r>
            <a:r>
              <a:rPr lang="de-DE" dirty="0" err="1" smtClean="0"/>
              <a:t>twitter</a:t>
            </a:r>
            <a:r>
              <a:rPr lang="de-DE" dirty="0" smtClean="0"/>
              <a:t>, …), Blogs, Newsletter, …</a:t>
            </a:r>
          </a:p>
          <a:p>
            <a:endParaRPr lang="de-DE" dirty="0"/>
          </a:p>
          <a:p>
            <a:r>
              <a:rPr lang="de-DE" b="1" dirty="0" smtClean="0"/>
              <a:t>Wichtig: „Das Internet ist keine Technologie, es ist eine Lebenswelt!“</a:t>
            </a:r>
          </a:p>
          <a:p>
            <a:pPr marL="0" indent="0">
              <a:buNone/>
            </a:pPr>
            <a:r>
              <a:rPr lang="de-DE" b="1" dirty="0"/>
              <a:t>	</a:t>
            </a:r>
            <a:r>
              <a:rPr lang="de-DE" sz="1200" b="1" dirty="0" smtClean="0"/>
              <a:t>(Prof. Dr. </a:t>
            </a:r>
            <a:r>
              <a:rPr lang="de-DE" sz="1200" b="1" dirty="0" err="1" smtClean="0"/>
              <a:t>Caja</a:t>
            </a:r>
            <a:r>
              <a:rPr lang="de-DE" sz="1200" b="1" dirty="0" smtClean="0"/>
              <a:t> </a:t>
            </a:r>
            <a:r>
              <a:rPr lang="de-DE" sz="1200" b="1" dirty="0" err="1" smtClean="0"/>
              <a:t>Thimm</a:t>
            </a:r>
            <a:r>
              <a:rPr lang="de-DE" sz="1200" b="1" dirty="0" smtClean="0"/>
              <a:t> – Professorin für Medienwissenschaft u. 	Intermedialität an der Universität Bonn)</a:t>
            </a:r>
            <a:endParaRPr lang="de-DE" sz="1200" b="1" dirty="0"/>
          </a:p>
        </p:txBody>
      </p:sp>
    </p:spTree>
    <p:extLst>
      <p:ext uri="{BB962C8B-B14F-4D97-AF65-F5344CB8AC3E}">
        <p14:creationId xmlns:p14="http://schemas.microsoft.com/office/powerpoint/2010/main" val="24707778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Gästekommunikation - Empfehlungen</a:t>
            </a:r>
            <a:endParaRPr lang="de-DE" dirty="0"/>
          </a:p>
        </p:txBody>
      </p:sp>
      <p:sp>
        <p:nvSpPr>
          <p:cNvPr id="3" name="Inhaltsplatzhalter 2"/>
          <p:cNvSpPr>
            <a:spLocks noGrp="1"/>
          </p:cNvSpPr>
          <p:nvPr>
            <p:ph idx="1"/>
          </p:nvPr>
        </p:nvSpPr>
        <p:spPr/>
        <p:txBody>
          <a:bodyPr>
            <a:normAutofit lnSpcReduction="10000"/>
          </a:bodyPr>
          <a:lstStyle/>
          <a:p>
            <a:r>
              <a:rPr lang="de-DE" dirty="0" smtClean="0"/>
              <a:t>Informieren statt belehren</a:t>
            </a:r>
          </a:p>
          <a:p>
            <a:r>
              <a:rPr lang="de-DE" dirty="0" smtClean="0"/>
              <a:t>Gäste aktiv einbinden (z. B. Handtuch oder </a:t>
            </a:r>
            <a:r>
              <a:rPr lang="de-DE" dirty="0" err="1" smtClean="0"/>
              <a:t>Bettwäschenwechsel</a:t>
            </a:r>
            <a:r>
              <a:rPr lang="de-DE" dirty="0" smtClean="0"/>
              <a:t>)</a:t>
            </a:r>
          </a:p>
          <a:p>
            <a:r>
              <a:rPr lang="de-DE" dirty="0" smtClean="0"/>
              <a:t>Gäste als „Berater“ einbinden</a:t>
            </a:r>
          </a:p>
          <a:p>
            <a:r>
              <a:rPr lang="de-DE" dirty="0" smtClean="0"/>
              <a:t>Ehrliche u. transparente Kommunikation (vermittelte Werte sollten auch wirklich gelebt werden – kein „</a:t>
            </a:r>
            <a:r>
              <a:rPr lang="de-DE" dirty="0" err="1" smtClean="0"/>
              <a:t>green</a:t>
            </a:r>
            <a:r>
              <a:rPr lang="de-DE" dirty="0" smtClean="0"/>
              <a:t> </a:t>
            </a:r>
            <a:r>
              <a:rPr lang="de-DE" dirty="0" err="1" smtClean="0"/>
              <a:t>washing</a:t>
            </a:r>
            <a:r>
              <a:rPr lang="de-DE" dirty="0" smtClean="0"/>
              <a:t>“)</a:t>
            </a:r>
          </a:p>
          <a:p>
            <a:r>
              <a:rPr lang="de-DE" dirty="0" smtClean="0"/>
              <a:t>Methode des </a:t>
            </a:r>
            <a:r>
              <a:rPr lang="de-DE" dirty="0" err="1" smtClean="0"/>
              <a:t>Storytellings</a:t>
            </a:r>
            <a:r>
              <a:rPr lang="de-DE" dirty="0" smtClean="0"/>
              <a:t> anwenden</a:t>
            </a:r>
          </a:p>
          <a:p>
            <a:r>
              <a:rPr lang="de-DE" dirty="0" smtClean="0"/>
              <a:t>Einfache Kommunikation (Klare Botschaften – „Macht“ der Bilder)</a:t>
            </a:r>
          </a:p>
          <a:p>
            <a:r>
              <a:rPr lang="de-DE" dirty="0" smtClean="0"/>
              <a:t>Bisherige Erfolge kommunizieren</a:t>
            </a:r>
          </a:p>
          <a:p>
            <a:r>
              <a:rPr lang="de-DE" dirty="0" smtClean="0"/>
              <a:t>Kreativ gestaltete Materialien (z. B. Tischaufsteller) können das Interesse der Gäste stärken</a:t>
            </a:r>
          </a:p>
          <a:p>
            <a:r>
              <a:rPr lang="de-DE" dirty="0" smtClean="0"/>
              <a:t>Teilnahme an Nachhaltigkeitswettbewerben oder Events …</a:t>
            </a:r>
            <a:endParaRPr lang="de-DE" dirty="0"/>
          </a:p>
        </p:txBody>
      </p:sp>
    </p:spTree>
    <p:extLst>
      <p:ext uri="{BB962C8B-B14F-4D97-AF65-F5344CB8AC3E}">
        <p14:creationId xmlns:p14="http://schemas.microsoft.com/office/powerpoint/2010/main" val="962884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Wichtig außerdem:</a:t>
            </a:r>
            <a:endParaRPr lang="de-DE" dirty="0"/>
          </a:p>
        </p:txBody>
      </p:sp>
      <p:sp>
        <p:nvSpPr>
          <p:cNvPr id="3" name="Inhaltsplatzhalter 2"/>
          <p:cNvSpPr>
            <a:spLocks noGrp="1"/>
          </p:cNvSpPr>
          <p:nvPr>
            <p:ph idx="1"/>
          </p:nvPr>
        </p:nvSpPr>
        <p:spPr/>
        <p:txBody>
          <a:bodyPr/>
          <a:lstStyle/>
          <a:p>
            <a:r>
              <a:rPr lang="de-DE" dirty="0" smtClean="0"/>
              <a:t>Kein Anspruch auf Vollständigkeit (nicht möglich)</a:t>
            </a:r>
          </a:p>
          <a:p>
            <a:r>
              <a:rPr lang="de-DE" dirty="0" smtClean="0"/>
              <a:t>Nicht alles ist für jeden geeignet!</a:t>
            </a:r>
          </a:p>
          <a:p>
            <a:endParaRPr lang="de-DE" dirty="0"/>
          </a:p>
          <a:p>
            <a:pPr lvl="1"/>
            <a:endParaRPr lang="de-DE" dirty="0"/>
          </a:p>
        </p:txBody>
      </p:sp>
      <p:pic>
        <p:nvPicPr>
          <p:cNvPr id="4" name="Grafik 3"/>
          <p:cNvPicPr>
            <a:picLocks noChangeAspect="1"/>
          </p:cNvPicPr>
          <p:nvPr/>
        </p:nvPicPr>
        <p:blipFill>
          <a:blip r:embed="rId2"/>
          <a:stretch>
            <a:fillRect/>
          </a:stretch>
        </p:blipFill>
        <p:spPr>
          <a:xfrm>
            <a:off x="3611273" y="3299546"/>
            <a:ext cx="2457018" cy="2457018"/>
          </a:xfrm>
          <a:prstGeom prst="rect">
            <a:avLst/>
          </a:prstGeom>
        </p:spPr>
      </p:pic>
    </p:spTree>
    <p:extLst>
      <p:ext uri="{BB962C8B-B14F-4D97-AF65-F5344CB8AC3E}">
        <p14:creationId xmlns:p14="http://schemas.microsoft.com/office/powerpoint/2010/main" val="40134285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Gästekommunikation - Empfehlungen</a:t>
            </a:r>
            <a:endParaRPr lang="de-DE" dirty="0"/>
          </a:p>
        </p:txBody>
      </p:sp>
      <p:sp>
        <p:nvSpPr>
          <p:cNvPr id="3" name="Inhaltsplatzhalter 2"/>
          <p:cNvSpPr>
            <a:spLocks noGrp="1"/>
          </p:cNvSpPr>
          <p:nvPr>
            <p:ph idx="1"/>
          </p:nvPr>
        </p:nvSpPr>
        <p:spPr/>
        <p:txBody>
          <a:bodyPr/>
          <a:lstStyle/>
          <a:p>
            <a:r>
              <a:rPr lang="de-DE" dirty="0" err="1" smtClean="0"/>
              <a:t>Inhouse</a:t>
            </a:r>
            <a:r>
              <a:rPr lang="de-DE" dirty="0" smtClean="0"/>
              <a:t>-Kommunikation</a:t>
            </a:r>
          </a:p>
          <a:p>
            <a:pPr lvl="1"/>
            <a:r>
              <a:rPr lang="de-DE" dirty="0" smtClean="0"/>
              <a:t>(eigene) Nachhaltigkeitsbroschüre, die an der Rezeption und dem Zimmer ausgelegt werden kann</a:t>
            </a:r>
          </a:p>
          <a:p>
            <a:pPr lvl="1"/>
            <a:r>
              <a:rPr lang="de-DE" dirty="0" smtClean="0"/>
              <a:t>Erfolge verdeutlichen (Urkunden, Mitgliedschaften, Zertifikate in der Lobby, an der Rezeption oder im Restaurant/Gaststätte)</a:t>
            </a:r>
          </a:p>
          <a:p>
            <a:pPr lvl="1"/>
            <a:r>
              <a:rPr lang="de-DE" dirty="0" smtClean="0"/>
              <a:t>Tischaufsteller</a:t>
            </a:r>
          </a:p>
          <a:p>
            <a:pPr lvl="1"/>
            <a:r>
              <a:rPr lang="de-DE" dirty="0" smtClean="0"/>
              <a:t>Aufsteller am </a:t>
            </a:r>
            <a:r>
              <a:rPr lang="de-DE" dirty="0" err="1" smtClean="0"/>
              <a:t>Buffett</a:t>
            </a:r>
            <a:r>
              <a:rPr lang="de-DE" dirty="0" smtClean="0"/>
              <a:t> (Info über Bioprodukte oder regionale Produkte …)</a:t>
            </a:r>
          </a:p>
          <a:p>
            <a:pPr lvl="1"/>
            <a:r>
              <a:rPr lang="de-DE" dirty="0" smtClean="0"/>
              <a:t>Speisekarte (Nachhaltigkeitsbemühungen beschreiben, Herkunft der Produkte, …)</a:t>
            </a:r>
          </a:p>
          <a:p>
            <a:pPr lvl="1"/>
            <a:r>
              <a:rPr lang="de-DE" dirty="0" smtClean="0"/>
              <a:t>Hausführungen mit Schwerpunkt auf </a:t>
            </a:r>
            <a:r>
              <a:rPr lang="de-DE" dirty="0" err="1" smtClean="0"/>
              <a:t>Nachhaltikeit</a:t>
            </a:r>
            <a:endParaRPr lang="de-DE" dirty="0" smtClean="0"/>
          </a:p>
          <a:p>
            <a:pPr lvl="1"/>
            <a:r>
              <a:rPr lang="de-DE" dirty="0" smtClean="0"/>
              <a:t>…</a:t>
            </a:r>
            <a:endParaRPr lang="de-DE" dirty="0"/>
          </a:p>
        </p:txBody>
      </p:sp>
    </p:spTree>
    <p:extLst>
      <p:ext uri="{BB962C8B-B14F-4D97-AF65-F5344CB8AC3E}">
        <p14:creationId xmlns:p14="http://schemas.microsoft.com/office/powerpoint/2010/main" val="27861686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Gästekommunikation - Empfehlungen</a:t>
            </a:r>
            <a:endParaRPr lang="de-DE" dirty="0"/>
          </a:p>
        </p:txBody>
      </p:sp>
      <p:sp>
        <p:nvSpPr>
          <p:cNvPr id="3" name="Inhaltsplatzhalter 2"/>
          <p:cNvSpPr>
            <a:spLocks noGrp="1"/>
          </p:cNvSpPr>
          <p:nvPr>
            <p:ph idx="1"/>
          </p:nvPr>
        </p:nvSpPr>
        <p:spPr/>
        <p:txBody>
          <a:bodyPr/>
          <a:lstStyle/>
          <a:p>
            <a:r>
              <a:rPr lang="de-DE" dirty="0" smtClean="0"/>
              <a:t>Gästekommunikation durch Mitarbeiter</a:t>
            </a:r>
          </a:p>
          <a:p>
            <a:pPr lvl="1"/>
            <a:r>
              <a:rPr lang="de-DE" dirty="0" smtClean="0"/>
              <a:t>Mitarbeiter sind für die richtige Kommunikation wichtig und müssen sensibilisiert, eingebunden und geschult werden</a:t>
            </a:r>
          </a:p>
          <a:p>
            <a:pPr lvl="1"/>
            <a:r>
              <a:rPr lang="de-DE" dirty="0" smtClean="0"/>
              <a:t>Gut informierte Mitarbeiter können dem Gast nachhaltige Maßnahmen im Haus und im </a:t>
            </a:r>
            <a:r>
              <a:rPr lang="de-DE" dirty="0"/>
              <a:t>I</a:t>
            </a:r>
            <a:r>
              <a:rPr lang="de-DE" dirty="0" smtClean="0"/>
              <a:t>dealfall in der Region erklären</a:t>
            </a:r>
          </a:p>
          <a:p>
            <a:pPr lvl="1"/>
            <a:r>
              <a:rPr lang="de-DE" dirty="0" smtClean="0"/>
              <a:t>Vorschlagswesen (Gäste - Mitarbeiter) etablieren – gute Ideen sind willkommen!</a:t>
            </a:r>
          </a:p>
          <a:p>
            <a:pPr lvl="1"/>
            <a:r>
              <a:rPr lang="de-DE" dirty="0" smtClean="0"/>
              <a:t>Gastberatung: Mitarbeiter können gezielt regionale Speisen und Getränke empfehlen (kennen auch Hintergrundinformationen z. B. zum </a:t>
            </a:r>
            <a:r>
              <a:rPr lang="de-DE" dirty="0" err="1" smtClean="0"/>
              <a:t>Juradistl</a:t>
            </a:r>
            <a:r>
              <a:rPr lang="de-DE" dirty="0" smtClean="0"/>
              <a:t>- oder </a:t>
            </a:r>
            <a:r>
              <a:rPr lang="de-DE" dirty="0" err="1" smtClean="0"/>
              <a:t>Altmühltaler</a:t>
            </a:r>
            <a:r>
              <a:rPr lang="de-DE" dirty="0" smtClean="0"/>
              <a:t> Lamm)</a:t>
            </a:r>
          </a:p>
          <a:p>
            <a:pPr lvl="1"/>
            <a:r>
              <a:rPr lang="de-DE" dirty="0" smtClean="0"/>
              <a:t>…</a:t>
            </a:r>
          </a:p>
          <a:p>
            <a:pPr lvl="1"/>
            <a:endParaRPr lang="de-DE" dirty="0"/>
          </a:p>
        </p:txBody>
      </p:sp>
    </p:spTree>
    <p:extLst>
      <p:ext uri="{BB962C8B-B14F-4D97-AF65-F5344CB8AC3E}">
        <p14:creationId xmlns:p14="http://schemas.microsoft.com/office/powerpoint/2010/main" val="8826752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Nachhaltiges Personalmanagement</a:t>
            </a:r>
            <a:endParaRPr lang="de-DE" dirty="0"/>
          </a:p>
        </p:txBody>
      </p:sp>
      <p:sp>
        <p:nvSpPr>
          <p:cNvPr id="3" name="Inhaltsplatzhalter 2"/>
          <p:cNvSpPr>
            <a:spLocks noGrp="1"/>
          </p:cNvSpPr>
          <p:nvPr>
            <p:ph idx="1"/>
          </p:nvPr>
        </p:nvSpPr>
        <p:spPr/>
        <p:txBody>
          <a:bodyPr/>
          <a:lstStyle/>
          <a:p>
            <a:r>
              <a:rPr lang="de-DE" dirty="0" smtClean="0"/>
              <a:t>Information und Schulung</a:t>
            </a:r>
          </a:p>
          <a:p>
            <a:pPr lvl="1"/>
            <a:r>
              <a:rPr lang="de-DE" dirty="0" smtClean="0"/>
              <a:t>Frühe Thematisierung (Stellenausschreibung, Vorstellungsgespräch, Berufsschule)</a:t>
            </a:r>
          </a:p>
          <a:p>
            <a:pPr lvl="1"/>
            <a:r>
              <a:rPr lang="de-DE" dirty="0" smtClean="0"/>
              <a:t>Mitarbeiter aufklären (Unternehmensphilosophie, Leitbild, …)</a:t>
            </a:r>
          </a:p>
          <a:p>
            <a:pPr lvl="1"/>
            <a:r>
              <a:rPr lang="de-DE" dirty="0" smtClean="0"/>
              <a:t>Erfolge kommunizieren und teilen</a:t>
            </a:r>
          </a:p>
          <a:p>
            <a:pPr lvl="1"/>
            <a:r>
              <a:rPr lang="de-DE" dirty="0" smtClean="0"/>
              <a:t>Mitarbeiter bei der Umsetzung einbeziehen (Zeitplan, wichtige Schritte, wer macht was, …)</a:t>
            </a:r>
          </a:p>
          <a:p>
            <a:pPr lvl="1"/>
            <a:r>
              <a:rPr lang="de-DE" dirty="0" smtClean="0"/>
              <a:t>Fragen, Sorgen u. Bedürfnisse der Mitarbeiter berücksichtigen</a:t>
            </a:r>
          </a:p>
          <a:p>
            <a:pPr lvl="1"/>
            <a:r>
              <a:rPr lang="de-DE" dirty="0" smtClean="0"/>
              <a:t>Schulungen anbieten (z. B. zu Umweltschutz u. Nachhaltigkeit, Exkursion zu Erzeugern in der Region, Kooperationspartnern etc.)</a:t>
            </a:r>
          </a:p>
          <a:p>
            <a:pPr lvl="1"/>
            <a:r>
              <a:rPr lang="de-DE" dirty="0" smtClean="0"/>
              <a:t>Mitarbeitermappe erstellen mit allen wichtigen Infos </a:t>
            </a:r>
          </a:p>
          <a:p>
            <a:pPr lvl="1"/>
            <a:r>
              <a:rPr lang="de-DE" dirty="0" smtClean="0"/>
              <a:t>Belohnung (z. B. einen Teamausflug, Wochenende mit dem E-Auto oder E-Bike, …)</a:t>
            </a:r>
            <a:endParaRPr lang="de-DE" dirty="0"/>
          </a:p>
        </p:txBody>
      </p:sp>
    </p:spTree>
    <p:extLst>
      <p:ext uri="{BB962C8B-B14F-4D97-AF65-F5344CB8AC3E}">
        <p14:creationId xmlns:p14="http://schemas.microsoft.com/office/powerpoint/2010/main" val="22048779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90C226"/>
                </a:solidFill>
              </a:rPr>
              <a:t>Nachhaltiges Personalmanagement</a:t>
            </a:r>
            <a:endParaRPr lang="de-DE" dirty="0"/>
          </a:p>
        </p:txBody>
      </p:sp>
      <p:sp>
        <p:nvSpPr>
          <p:cNvPr id="3" name="Inhaltsplatzhalter 2"/>
          <p:cNvSpPr>
            <a:spLocks noGrp="1"/>
          </p:cNvSpPr>
          <p:nvPr>
            <p:ph idx="1"/>
          </p:nvPr>
        </p:nvSpPr>
        <p:spPr/>
        <p:txBody>
          <a:bodyPr/>
          <a:lstStyle/>
          <a:p>
            <a:r>
              <a:rPr lang="de-DE" dirty="0" smtClean="0"/>
              <a:t>Interne Kommunikation</a:t>
            </a:r>
          </a:p>
          <a:p>
            <a:pPr lvl="1"/>
            <a:r>
              <a:rPr lang="de-DE" dirty="0" smtClean="0"/>
              <a:t>Motivation der Mitarbeiter (Identifikation mit dem Betrieb, Gemeinschaftsgefühl)</a:t>
            </a:r>
          </a:p>
          <a:p>
            <a:pPr lvl="1"/>
            <a:r>
              <a:rPr lang="de-DE" dirty="0" smtClean="0"/>
              <a:t>Offenes Vorschlagswesen</a:t>
            </a:r>
          </a:p>
          <a:p>
            <a:pPr lvl="1"/>
            <a:r>
              <a:rPr lang="de-DE" dirty="0" smtClean="0"/>
              <a:t>Regelmäßige Mitarbeitergespräche</a:t>
            </a:r>
          </a:p>
          <a:p>
            <a:pPr lvl="1"/>
            <a:r>
              <a:rPr lang="de-DE" dirty="0" smtClean="0"/>
              <a:t>Regelmäßige Thematisierung bei Meetings, …</a:t>
            </a:r>
          </a:p>
          <a:p>
            <a:pPr lvl="1"/>
            <a:r>
              <a:rPr lang="de-DE" dirty="0" smtClean="0"/>
              <a:t>Ernennung eines Nachhaltigkeits- oder Energiebeauftragten (</a:t>
            </a:r>
            <a:r>
              <a:rPr lang="de-DE" dirty="0" err="1" smtClean="0"/>
              <a:t>abh.</a:t>
            </a:r>
            <a:r>
              <a:rPr lang="de-DE" dirty="0" smtClean="0"/>
              <a:t> von Betriebsgröße) / bzw. eines Nachhaltigkeitsteams</a:t>
            </a:r>
          </a:p>
          <a:p>
            <a:pPr lvl="1"/>
            <a:r>
              <a:rPr lang="de-DE" dirty="0" smtClean="0"/>
              <a:t>Gemeinschaft stärken z. B. gemeinsame Mitarbeiterausflüge oder Besuch von Veranstaltungen</a:t>
            </a:r>
          </a:p>
          <a:p>
            <a:pPr lvl="1"/>
            <a:r>
              <a:rPr lang="de-DE" dirty="0" smtClean="0"/>
              <a:t>Interner Newsletter oder Intranet </a:t>
            </a:r>
          </a:p>
          <a:p>
            <a:pPr lvl="1"/>
            <a:r>
              <a:rPr lang="de-DE" dirty="0" smtClean="0"/>
              <a:t>…</a:t>
            </a:r>
          </a:p>
          <a:p>
            <a:pPr lvl="1"/>
            <a:endParaRPr lang="de-DE" dirty="0"/>
          </a:p>
        </p:txBody>
      </p:sp>
    </p:spTree>
    <p:extLst>
      <p:ext uri="{BB962C8B-B14F-4D97-AF65-F5344CB8AC3E}">
        <p14:creationId xmlns:p14="http://schemas.microsoft.com/office/powerpoint/2010/main" val="12529539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90C226"/>
                </a:solidFill>
              </a:rPr>
              <a:t>Nachhaltiges Personalmanagement</a:t>
            </a:r>
            <a:endParaRPr lang="de-DE" dirty="0"/>
          </a:p>
        </p:txBody>
      </p:sp>
      <p:sp>
        <p:nvSpPr>
          <p:cNvPr id="3" name="Inhaltsplatzhalter 2"/>
          <p:cNvSpPr>
            <a:spLocks noGrp="1"/>
          </p:cNvSpPr>
          <p:nvPr>
            <p:ph idx="1"/>
          </p:nvPr>
        </p:nvSpPr>
        <p:spPr/>
        <p:txBody>
          <a:bodyPr>
            <a:normAutofit lnSpcReduction="10000"/>
          </a:bodyPr>
          <a:lstStyle/>
          <a:p>
            <a:r>
              <a:rPr lang="de-DE" dirty="0" smtClean="0"/>
              <a:t>Arbeitsbedingungen und –</a:t>
            </a:r>
            <a:r>
              <a:rPr lang="de-DE" dirty="0" err="1" smtClean="0"/>
              <a:t>klima</a:t>
            </a:r>
            <a:endParaRPr lang="de-DE" dirty="0" smtClean="0"/>
          </a:p>
          <a:p>
            <a:pPr lvl="1"/>
            <a:r>
              <a:rPr lang="de-DE" dirty="0" smtClean="0"/>
              <a:t>Work-Life-Balance fördern (z. B. Mitsprache bei Erstellung der Dienstpläne, …)</a:t>
            </a:r>
          </a:p>
          <a:p>
            <a:pPr lvl="1"/>
            <a:r>
              <a:rPr lang="de-DE" dirty="0" smtClean="0"/>
              <a:t>Faire Entlohnung (Mindestlohn? Minijob? …)</a:t>
            </a:r>
          </a:p>
          <a:p>
            <a:pPr lvl="1"/>
            <a:r>
              <a:rPr lang="de-DE" dirty="0" smtClean="0"/>
              <a:t>Unbefristete Verträge</a:t>
            </a:r>
          </a:p>
          <a:p>
            <a:pPr lvl="1"/>
            <a:r>
              <a:rPr lang="de-DE" dirty="0" smtClean="0"/>
              <a:t>Gesundheit der Mitarbeiter fördern (BGM, …)</a:t>
            </a:r>
          </a:p>
          <a:p>
            <a:pPr lvl="1"/>
            <a:r>
              <a:rPr lang="de-DE" dirty="0" smtClean="0"/>
              <a:t>Mitarbeiterfreundliche Räumlichkeiten (z. B. Ruhe/Pausenraum evtl. Wasser, Obst)</a:t>
            </a:r>
          </a:p>
          <a:p>
            <a:pPr lvl="1"/>
            <a:r>
              <a:rPr lang="de-DE" dirty="0" smtClean="0"/>
              <a:t>Anreize bieten (z. B. Anteil an Energieeinsparung, Fahrrad-Leasing, Feiern, …)</a:t>
            </a:r>
          </a:p>
          <a:p>
            <a:pPr lvl="1"/>
            <a:r>
              <a:rPr lang="de-DE" dirty="0" smtClean="0"/>
              <a:t>Verbesserung der Arbeitssituation (moderne Arbeitsausstattung, Berufskleidung, …)</a:t>
            </a:r>
          </a:p>
          <a:p>
            <a:pPr lvl="1"/>
            <a:r>
              <a:rPr lang="de-DE" dirty="0" smtClean="0"/>
              <a:t>Leistung honorieren durch Lob oder andere Anerkennung</a:t>
            </a:r>
          </a:p>
          <a:p>
            <a:pPr lvl="1"/>
            <a:r>
              <a:rPr lang="de-DE" dirty="0" smtClean="0"/>
              <a:t>Weiterentwicklung der Mitarbeiter u. Azubis` fördern z. B. durch Schulungen</a:t>
            </a:r>
          </a:p>
          <a:p>
            <a:pPr lvl="1"/>
            <a:r>
              <a:rPr lang="de-DE" dirty="0" smtClean="0"/>
              <a:t>Gleichberechtigung, Inklusion (wenn möglich), u. v. m. </a:t>
            </a:r>
            <a:endParaRPr lang="de-DE" dirty="0"/>
          </a:p>
        </p:txBody>
      </p:sp>
    </p:spTree>
    <p:extLst>
      <p:ext uri="{BB962C8B-B14F-4D97-AF65-F5344CB8AC3E}">
        <p14:creationId xmlns:p14="http://schemas.microsoft.com/office/powerpoint/2010/main" val="22530532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Praxistipp: Arbeiten mit Checklisten</a:t>
            </a:r>
            <a:endParaRPr lang="de-DE" dirty="0"/>
          </a:p>
        </p:txBody>
      </p:sp>
      <p:pic>
        <p:nvPicPr>
          <p:cNvPr id="6" name="Inhaltsplatzhalter 5"/>
          <p:cNvPicPr>
            <a:picLocks noGrp="1" noChangeAspect="1"/>
          </p:cNvPicPr>
          <p:nvPr>
            <p:ph idx="1"/>
          </p:nvPr>
        </p:nvPicPr>
        <p:blipFill>
          <a:blip r:embed="rId2"/>
          <a:stretch>
            <a:fillRect/>
          </a:stretch>
        </p:blipFill>
        <p:spPr>
          <a:xfrm rot="5400000">
            <a:off x="2383560" y="1923546"/>
            <a:ext cx="5435598" cy="4076699"/>
          </a:xfrm>
          <a:prstGeom prst="rect">
            <a:avLst/>
          </a:prstGeom>
        </p:spPr>
      </p:pic>
    </p:spTree>
    <p:extLst>
      <p:ext uri="{BB962C8B-B14F-4D97-AF65-F5344CB8AC3E}">
        <p14:creationId xmlns:p14="http://schemas.microsoft.com/office/powerpoint/2010/main" val="31634427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Sie sonst noch tun können:</a:t>
            </a:r>
            <a:endParaRPr lang="de-DE" dirty="0"/>
          </a:p>
        </p:txBody>
      </p:sp>
      <p:pic>
        <p:nvPicPr>
          <p:cNvPr id="4" name="Inhaltsplatzhalter 3"/>
          <p:cNvPicPr>
            <a:picLocks noGrp="1" noChangeAspect="1"/>
          </p:cNvPicPr>
          <p:nvPr>
            <p:ph idx="1"/>
          </p:nvPr>
        </p:nvPicPr>
        <p:blipFill>
          <a:blip r:embed="rId2"/>
          <a:stretch>
            <a:fillRect/>
          </a:stretch>
        </p:blipFill>
        <p:spPr>
          <a:xfrm>
            <a:off x="775795" y="4334305"/>
            <a:ext cx="3162528" cy="1793514"/>
          </a:xfrm>
          <a:prstGeom prst="rect">
            <a:avLst/>
          </a:prstGeom>
        </p:spPr>
      </p:pic>
      <p:pic>
        <p:nvPicPr>
          <p:cNvPr id="5" name="Grafik 4"/>
          <p:cNvPicPr>
            <a:picLocks noChangeAspect="1"/>
          </p:cNvPicPr>
          <p:nvPr/>
        </p:nvPicPr>
        <p:blipFill>
          <a:blip r:embed="rId3"/>
          <a:stretch>
            <a:fillRect/>
          </a:stretch>
        </p:blipFill>
        <p:spPr>
          <a:xfrm>
            <a:off x="6748246" y="3615495"/>
            <a:ext cx="2384641" cy="2384641"/>
          </a:xfrm>
          <a:prstGeom prst="rect">
            <a:avLst/>
          </a:prstGeom>
        </p:spPr>
      </p:pic>
      <p:pic>
        <p:nvPicPr>
          <p:cNvPr id="6" name="Grafik 5"/>
          <p:cNvPicPr>
            <a:picLocks noChangeAspect="1"/>
          </p:cNvPicPr>
          <p:nvPr/>
        </p:nvPicPr>
        <p:blipFill>
          <a:blip r:embed="rId4"/>
          <a:stretch>
            <a:fillRect/>
          </a:stretch>
        </p:blipFill>
        <p:spPr>
          <a:xfrm>
            <a:off x="4581570" y="3006746"/>
            <a:ext cx="2026784" cy="2026784"/>
          </a:xfrm>
          <a:prstGeom prst="rect">
            <a:avLst/>
          </a:prstGeom>
        </p:spPr>
      </p:pic>
      <p:pic>
        <p:nvPicPr>
          <p:cNvPr id="7" name="Grafik 6"/>
          <p:cNvPicPr>
            <a:picLocks noChangeAspect="1"/>
          </p:cNvPicPr>
          <p:nvPr/>
        </p:nvPicPr>
        <p:blipFill>
          <a:blip r:embed="rId5"/>
          <a:stretch>
            <a:fillRect/>
          </a:stretch>
        </p:blipFill>
        <p:spPr>
          <a:xfrm>
            <a:off x="4002280" y="1295266"/>
            <a:ext cx="3162528" cy="1809260"/>
          </a:xfrm>
          <a:prstGeom prst="rect">
            <a:avLst/>
          </a:prstGeom>
        </p:spPr>
      </p:pic>
      <p:pic>
        <p:nvPicPr>
          <p:cNvPr id="8" name="Grafik 7"/>
          <p:cNvPicPr>
            <a:picLocks noChangeAspect="1"/>
          </p:cNvPicPr>
          <p:nvPr/>
        </p:nvPicPr>
        <p:blipFill>
          <a:blip r:embed="rId6"/>
          <a:stretch>
            <a:fillRect/>
          </a:stretch>
        </p:blipFill>
        <p:spPr>
          <a:xfrm>
            <a:off x="4533114" y="5065060"/>
            <a:ext cx="1924411" cy="1441451"/>
          </a:xfrm>
          <a:prstGeom prst="rect">
            <a:avLst/>
          </a:prstGeom>
        </p:spPr>
      </p:pic>
      <p:pic>
        <p:nvPicPr>
          <p:cNvPr id="9" name="Grafik 8"/>
          <p:cNvPicPr>
            <a:picLocks noChangeAspect="1"/>
          </p:cNvPicPr>
          <p:nvPr/>
        </p:nvPicPr>
        <p:blipFill>
          <a:blip r:embed="rId7"/>
          <a:stretch>
            <a:fillRect/>
          </a:stretch>
        </p:blipFill>
        <p:spPr>
          <a:xfrm>
            <a:off x="7351280" y="1759431"/>
            <a:ext cx="2483571" cy="1652704"/>
          </a:xfrm>
          <a:prstGeom prst="rect">
            <a:avLst/>
          </a:prstGeom>
        </p:spPr>
      </p:pic>
      <p:pic>
        <p:nvPicPr>
          <p:cNvPr id="10" name="Grafik 9"/>
          <p:cNvPicPr>
            <a:picLocks noChangeAspect="1"/>
          </p:cNvPicPr>
          <p:nvPr/>
        </p:nvPicPr>
        <p:blipFill>
          <a:blip r:embed="rId8"/>
          <a:stretch>
            <a:fillRect/>
          </a:stretch>
        </p:blipFill>
        <p:spPr>
          <a:xfrm>
            <a:off x="758543" y="2020010"/>
            <a:ext cx="3162528" cy="1939390"/>
          </a:xfrm>
          <a:prstGeom prst="rect">
            <a:avLst/>
          </a:prstGeom>
        </p:spPr>
      </p:pic>
    </p:spTree>
    <p:extLst>
      <p:ext uri="{BB962C8B-B14F-4D97-AF65-F5344CB8AC3E}">
        <p14:creationId xmlns:p14="http://schemas.microsoft.com/office/powerpoint/2010/main" val="16902984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Sensibilisieren:</a:t>
            </a:r>
            <a:endParaRPr lang="de-DE" dirty="0"/>
          </a:p>
        </p:txBody>
      </p:sp>
      <p:pic>
        <p:nvPicPr>
          <p:cNvPr id="4" name="Inhaltsplatzhalter 3"/>
          <p:cNvPicPr>
            <a:picLocks noGrp="1" noChangeAspect="1"/>
          </p:cNvPicPr>
          <p:nvPr>
            <p:ph idx="1"/>
          </p:nvPr>
        </p:nvPicPr>
        <p:blipFill>
          <a:blip r:embed="rId2"/>
          <a:stretch>
            <a:fillRect/>
          </a:stretch>
        </p:blipFill>
        <p:spPr>
          <a:xfrm>
            <a:off x="1856509" y="1306378"/>
            <a:ext cx="6844146" cy="5135778"/>
          </a:xfrm>
          <a:prstGeom prst="rect">
            <a:avLst/>
          </a:prstGeom>
        </p:spPr>
      </p:pic>
    </p:spTree>
    <p:extLst>
      <p:ext uri="{BB962C8B-B14F-4D97-AF65-F5344CB8AC3E}">
        <p14:creationId xmlns:p14="http://schemas.microsoft.com/office/powerpoint/2010/main" val="2552150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Weitere Ideen für nachhaltiges Handeln in Ihrem Betrieb/Ihrer Region?</a:t>
            </a:r>
            <a:endParaRPr lang="de-DE" dirty="0"/>
          </a:p>
        </p:txBody>
      </p:sp>
      <p:sp>
        <p:nvSpPr>
          <p:cNvPr id="3" name="Inhaltsplatzhalter 2"/>
          <p:cNvSpPr>
            <a:spLocks noGrp="1"/>
          </p:cNvSpPr>
          <p:nvPr>
            <p:ph idx="1"/>
          </p:nvPr>
        </p:nvSpPr>
        <p:spPr/>
        <p:txBody>
          <a:bodyPr/>
          <a:lstStyle/>
          <a:p>
            <a:pPr marL="0" indent="0">
              <a:buNone/>
            </a:pPr>
            <a:endParaRPr lang="de-DE" dirty="0" smtClean="0"/>
          </a:p>
          <a:p>
            <a:pPr marL="0" indent="0">
              <a:buNone/>
            </a:pP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2873" y="2643909"/>
            <a:ext cx="2438400" cy="2438400"/>
          </a:xfrm>
          <a:prstGeom prst="rect">
            <a:avLst/>
          </a:prstGeom>
        </p:spPr>
      </p:pic>
    </p:spTree>
    <p:extLst>
      <p:ext uri="{BB962C8B-B14F-4D97-AF65-F5344CB8AC3E}">
        <p14:creationId xmlns:p14="http://schemas.microsoft.com/office/powerpoint/2010/main" val="5471606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Zertifizierungen für Nachhaltigkeit im Tourismus – ein kleiner Überblick</a:t>
            </a:r>
            <a:endParaRPr lang="de-DE" dirty="0"/>
          </a:p>
        </p:txBody>
      </p:sp>
      <p:pic>
        <p:nvPicPr>
          <p:cNvPr id="4" name="Inhaltsplatzhalter 3"/>
          <p:cNvPicPr>
            <a:picLocks noGrp="1" noChangeAspect="1"/>
          </p:cNvPicPr>
          <p:nvPr>
            <p:ph idx="1"/>
          </p:nvPr>
        </p:nvPicPr>
        <p:blipFill>
          <a:blip r:embed="rId2"/>
          <a:stretch>
            <a:fillRect/>
          </a:stretch>
        </p:blipFill>
        <p:spPr>
          <a:xfrm>
            <a:off x="6895948" y="4147126"/>
            <a:ext cx="1077811" cy="804213"/>
          </a:xfrm>
          <a:prstGeom prst="rect">
            <a:avLst/>
          </a:prstGeom>
        </p:spPr>
      </p:pic>
      <p:pic>
        <p:nvPicPr>
          <p:cNvPr id="5" name="Grafik 4"/>
          <p:cNvPicPr>
            <a:picLocks noChangeAspect="1"/>
          </p:cNvPicPr>
          <p:nvPr/>
        </p:nvPicPr>
        <p:blipFill>
          <a:blip r:embed="rId3"/>
          <a:stretch>
            <a:fillRect/>
          </a:stretch>
        </p:blipFill>
        <p:spPr>
          <a:xfrm>
            <a:off x="1261412" y="2179663"/>
            <a:ext cx="1298286" cy="840509"/>
          </a:xfrm>
          <a:prstGeom prst="rect">
            <a:avLst/>
          </a:prstGeom>
        </p:spPr>
      </p:pic>
      <p:pic>
        <p:nvPicPr>
          <p:cNvPr id="6" name="Grafik 5"/>
          <p:cNvPicPr>
            <a:picLocks noChangeAspect="1"/>
          </p:cNvPicPr>
          <p:nvPr/>
        </p:nvPicPr>
        <p:blipFill>
          <a:blip r:embed="rId4"/>
          <a:stretch>
            <a:fillRect/>
          </a:stretch>
        </p:blipFill>
        <p:spPr>
          <a:xfrm>
            <a:off x="2998206" y="2242764"/>
            <a:ext cx="1266970" cy="711876"/>
          </a:xfrm>
          <a:prstGeom prst="rect">
            <a:avLst/>
          </a:prstGeom>
        </p:spPr>
      </p:pic>
      <p:pic>
        <p:nvPicPr>
          <p:cNvPr id="7" name="Grafik 6"/>
          <p:cNvPicPr>
            <a:picLocks noChangeAspect="1"/>
          </p:cNvPicPr>
          <p:nvPr/>
        </p:nvPicPr>
        <p:blipFill>
          <a:blip r:embed="rId5"/>
          <a:stretch>
            <a:fillRect/>
          </a:stretch>
        </p:blipFill>
        <p:spPr>
          <a:xfrm>
            <a:off x="1127559" y="3472873"/>
            <a:ext cx="812827" cy="923983"/>
          </a:xfrm>
          <a:prstGeom prst="rect">
            <a:avLst/>
          </a:prstGeom>
        </p:spPr>
      </p:pic>
      <p:pic>
        <p:nvPicPr>
          <p:cNvPr id="8" name="Grafik 7"/>
          <p:cNvPicPr>
            <a:picLocks noChangeAspect="1"/>
          </p:cNvPicPr>
          <p:nvPr/>
        </p:nvPicPr>
        <p:blipFill>
          <a:blip r:embed="rId6"/>
          <a:stretch>
            <a:fillRect/>
          </a:stretch>
        </p:blipFill>
        <p:spPr>
          <a:xfrm>
            <a:off x="2788554" y="3269672"/>
            <a:ext cx="1239329" cy="1199671"/>
          </a:xfrm>
          <a:prstGeom prst="rect">
            <a:avLst/>
          </a:prstGeom>
        </p:spPr>
      </p:pic>
      <p:pic>
        <p:nvPicPr>
          <p:cNvPr id="9" name="Grafik 8"/>
          <p:cNvPicPr>
            <a:picLocks noChangeAspect="1"/>
          </p:cNvPicPr>
          <p:nvPr/>
        </p:nvPicPr>
        <p:blipFill>
          <a:blip r:embed="rId7"/>
          <a:stretch>
            <a:fillRect/>
          </a:stretch>
        </p:blipFill>
        <p:spPr>
          <a:xfrm>
            <a:off x="4543993" y="2177232"/>
            <a:ext cx="950713" cy="842940"/>
          </a:xfrm>
          <a:prstGeom prst="rect">
            <a:avLst/>
          </a:prstGeom>
        </p:spPr>
      </p:pic>
      <p:pic>
        <p:nvPicPr>
          <p:cNvPr id="10" name="Grafik 9"/>
          <p:cNvPicPr>
            <a:picLocks noChangeAspect="1"/>
          </p:cNvPicPr>
          <p:nvPr/>
        </p:nvPicPr>
        <p:blipFill>
          <a:blip r:embed="rId8"/>
          <a:stretch>
            <a:fillRect/>
          </a:stretch>
        </p:blipFill>
        <p:spPr>
          <a:xfrm>
            <a:off x="5773523" y="2182381"/>
            <a:ext cx="1122425" cy="837791"/>
          </a:xfrm>
          <a:prstGeom prst="rect">
            <a:avLst/>
          </a:prstGeom>
        </p:spPr>
      </p:pic>
      <p:pic>
        <p:nvPicPr>
          <p:cNvPr id="11" name="Grafik 10"/>
          <p:cNvPicPr>
            <a:picLocks noChangeAspect="1"/>
          </p:cNvPicPr>
          <p:nvPr/>
        </p:nvPicPr>
        <p:blipFill>
          <a:blip r:embed="rId9"/>
          <a:stretch>
            <a:fillRect/>
          </a:stretch>
        </p:blipFill>
        <p:spPr>
          <a:xfrm>
            <a:off x="4830925" y="3556879"/>
            <a:ext cx="1261981" cy="755970"/>
          </a:xfrm>
          <a:prstGeom prst="rect">
            <a:avLst/>
          </a:prstGeom>
        </p:spPr>
      </p:pic>
      <p:pic>
        <p:nvPicPr>
          <p:cNvPr id="12" name="Grafik 11"/>
          <p:cNvPicPr>
            <a:picLocks noChangeAspect="1"/>
          </p:cNvPicPr>
          <p:nvPr/>
        </p:nvPicPr>
        <p:blipFill>
          <a:blip r:embed="rId10"/>
          <a:stretch>
            <a:fillRect/>
          </a:stretch>
        </p:blipFill>
        <p:spPr>
          <a:xfrm>
            <a:off x="6650540" y="3020172"/>
            <a:ext cx="1713124" cy="591363"/>
          </a:xfrm>
          <a:prstGeom prst="rect">
            <a:avLst/>
          </a:prstGeom>
        </p:spPr>
      </p:pic>
      <p:pic>
        <p:nvPicPr>
          <p:cNvPr id="13" name="Grafik 12"/>
          <p:cNvPicPr>
            <a:picLocks noChangeAspect="1"/>
          </p:cNvPicPr>
          <p:nvPr/>
        </p:nvPicPr>
        <p:blipFill>
          <a:blip r:embed="rId11"/>
          <a:stretch>
            <a:fillRect/>
          </a:stretch>
        </p:blipFill>
        <p:spPr>
          <a:xfrm>
            <a:off x="2375411" y="4843416"/>
            <a:ext cx="798645" cy="798645"/>
          </a:xfrm>
          <a:prstGeom prst="rect">
            <a:avLst/>
          </a:prstGeom>
        </p:spPr>
      </p:pic>
      <p:pic>
        <p:nvPicPr>
          <p:cNvPr id="14" name="Grafik 13"/>
          <p:cNvPicPr>
            <a:picLocks noChangeAspect="1"/>
          </p:cNvPicPr>
          <p:nvPr/>
        </p:nvPicPr>
        <p:blipFill>
          <a:blip r:embed="rId12"/>
          <a:stretch>
            <a:fillRect/>
          </a:stretch>
        </p:blipFill>
        <p:spPr>
          <a:xfrm>
            <a:off x="4122479" y="4701308"/>
            <a:ext cx="1115325" cy="1015658"/>
          </a:xfrm>
          <a:prstGeom prst="rect">
            <a:avLst/>
          </a:prstGeom>
        </p:spPr>
      </p:pic>
      <p:pic>
        <p:nvPicPr>
          <p:cNvPr id="15" name="Grafik 14"/>
          <p:cNvPicPr>
            <a:picLocks noChangeAspect="1"/>
          </p:cNvPicPr>
          <p:nvPr/>
        </p:nvPicPr>
        <p:blipFill>
          <a:blip r:embed="rId13"/>
          <a:stretch>
            <a:fillRect/>
          </a:stretch>
        </p:blipFill>
        <p:spPr>
          <a:xfrm>
            <a:off x="5934692" y="5087226"/>
            <a:ext cx="800085" cy="1257739"/>
          </a:xfrm>
          <a:prstGeom prst="rect">
            <a:avLst/>
          </a:prstGeom>
        </p:spPr>
      </p:pic>
      <p:pic>
        <p:nvPicPr>
          <p:cNvPr id="16" name="Grafik 15"/>
          <p:cNvPicPr>
            <a:picLocks noChangeAspect="1"/>
          </p:cNvPicPr>
          <p:nvPr/>
        </p:nvPicPr>
        <p:blipFill>
          <a:blip r:embed="rId14"/>
          <a:stretch>
            <a:fillRect/>
          </a:stretch>
        </p:blipFill>
        <p:spPr>
          <a:xfrm>
            <a:off x="967808" y="5087226"/>
            <a:ext cx="710715" cy="1120927"/>
          </a:xfrm>
          <a:prstGeom prst="rect">
            <a:avLst/>
          </a:prstGeom>
        </p:spPr>
      </p:pic>
      <p:pic>
        <p:nvPicPr>
          <p:cNvPr id="17" name="Grafik 16"/>
          <p:cNvPicPr>
            <a:picLocks noChangeAspect="1"/>
          </p:cNvPicPr>
          <p:nvPr/>
        </p:nvPicPr>
        <p:blipFill>
          <a:blip r:embed="rId15"/>
          <a:stretch>
            <a:fillRect/>
          </a:stretch>
        </p:blipFill>
        <p:spPr>
          <a:xfrm>
            <a:off x="7430225" y="5057708"/>
            <a:ext cx="1313232" cy="798148"/>
          </a:xfrm>
          <a:prstGeom prst="rect">
            <a:avLst/>
          </a:prstGeom>
        </p:spPr>
      </p:pic>
    </p:spTree>
    <p:extLst>
      <p:ext uri="{BB962C8B-B14F-4D97-AF65-F5344CB8AC3E}">
        <p14:creationId xmlns:p14="http://schemas.microsoft.com/office/powerpoint/2010/main" val="2415367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Nachhaltiges Handeln im Gastgewerbe nach Bereichen („Lernorten“)</a:t>
            </a:r>
            <a:endParaRPr lang="de-DE" dirty="0"/>
          </a:p>
        </p:txBody>
      </p:sp>
      <p:sp>
        <p:nvSpPr>
          <p:cNvPr id="3" name="Inhaltsplatzhalter 2"/>
          <p:cNvSpPr>
            <a:spLocks noGrp="1"/>
          </p:cNvSpPr>
          <p:nvPr>
            <p:ph idx="1"/>
          </p:nvPr>
        </p:nvSpPr>
        <p:spPr/>
        <p:txBody>
          <a:bodyPr>
            <a:normAutofit lnSpcReduction="10000"/>
          </a:bodyPr>
          <a:lstStyle/>
          <a:p>
            <a:r>
              <a:rPr lang="de-DE" dirty="0" smtClean="0"/>
              <a:t>Management</a:t>
            </a:r>
          </a:p>
          <a:p>
            <a:r>
              <a:rPr lang="de-DE" dirty="0" smtClean="0"/>
              <a:t>Unterstützung durch Dritte</a:t>
            </a:r>
          </a:p>
          <a:p>
            <a:r>
              <a:rPr lang="de-DE" dirty="0" smtClean="0"/>
              <a:t>Energie und Ressourcen</a:t>
            </a:r>
          </a:p>
          <a:p>
            <a:r>
              <a:rPr lang="de-DE" dirty="0" smtClean="0"/>
              <a:t>Abfallvermeidung und –</a:t>
            </a:r>
            <a:r>
              <a:rPr lang="de-DE" dirty="0" err="1" smtClean="0"/>
              <a:t>verwertung</a:t>
            </a:r>
            <a:endParaRPr lang="de-DE" dirty="0" smtClean="0"/>
          </a:p>
          <a:p>
            <a:r>
              <a:rPr lang="de-DE" dirty="0" smtClean="0"/>
              <a:t>Nachhaltiger Einkauf</a:t>
            </a:r>
          </a:p>
          <a:p>
            <a:r>
              <a:rPr lang="de-DE" dirty="0" smtClean="0"/>
              <a:t>Büromanagement</a:t>
            </a:r>
          </a:p>
          <a:p>
            <a:r>
              <a:rPr lang="de-DE" dirty="0" smtClean="0"/>
              <a:t>Nachhaltige Mobilität</a:t>
            </a:r>
          </a:p>
          <a:p>
            <a:r>
              <a:rPr lang="de-DE" dirty="0" smtClean="0"/>
              <a:t>Gästekommunikation</a:t>
            </a:r>
          </a:p>
          <a:p>
            <a:r>
              <a:rPr lang="de-DE" dirty="0" smtClean="0"/>
              <a:t>Nachhaltiges Personalmanagement</a:t>
            </a:r>
          </a:p>
          <a:p>
            <a:r>
              <a:rPr lang="de-DE" smtClean="0"/>
              <a:t>Eigene Ideen</a:t>
            </a:r>
            <a:endParaRPr lang="de-DE" dirty="0" smtClean="0"/>
          </a:p>
          <a:p>
            <a:endParaRPr lang="de-DE" dirty="0"/>
          </a:p>
        </p:txBody>
      </p:sp>
    </p:spTree>
    <p:extLst>
      <p:ext uri="{BB962C8B-B14F-4D97-AF65-F5344CB8AC3E}">
        <p14:creationId xmlns:p14="http://schemas.microsoft.com/office/powerpoint/2010/main" val="1372550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Einordnung – Notwendigkeit oder Sinnhaftigkeit einer Zertifizierung</a:t>
            </a:r>
            <a:endParaRPr lang="de-DE" dirty="0"/>
          </a:p>
        </p:txBody>
      </p:sp>
      <p:sp>
        <p:nvSpPr>
          <p:cNvPr id="3" name="Inhaltsplatzhalter 2"/>
          <p:cNvSpPr>
            <a:spLocks noGrp="1"/>
          </p:cNvSpPr>
          <p:nvPr>
            <p:ph idx="1"/>
          </p:nvPr>
        </p:nvSpPr>
        <p:spPr/>
        <p:txBody>
          <a:bodyPr/>
          <a:lstStyle/>
          <a:p>
            <a:r>
              <a:rPr lang="de-DE" dirty="0" smtClean="0"/>
              <a:t>Kosten/Nutzenabwägung – rentiert sich eine Zertifizierung für mein Unternehmen?</a:t>
            </a:r>
          </a:p>
          <a:p>
            <a:r>
              <a:rPr lang="de-DE" dirty="0" smtClean="0"/>
              <a:t>Was verspreche ich mir von einer Zertifizierung?</a:t>
            </a:r>
          </a:p>
          <a:p>
            <a:r>
              <a:rPr lang="de-DE" dirty="0" smtClean="0"/>
              <a:t>Umso „kleiner“ meine Unternehmenseinheit, um so mehr sollten Sie Ihre eigenen Stärken auf möglichst vielen Kanälen darstellen </a:t>
            </a:r>
            <a:r>
              <a:rPr lang="de-DE" b="1" dirty="0" smtClean="0"/>
              <a:t>und </a:t>
            </a:r>
          </a:p>
          <a:p>
            <a:r>
              <a:rPr lang="de-DE" dirty="0"/>
              <a:t>s</a:t>
            </a:r>
            <a:r>
              <a:rPr lang="de-DE" dirty="0" smtClean="0"/>
              <a:t>ich an regionalen Initiativen, Verbünden etc. beteiligen. </a:t>
            </a:r>
            <a:endParaRPr lang="de-DE" dirty="0"/>
          </a:p>
        </p:txBody>
      </p:sp>
    </p:spTree>
    <p:extLst>
      <p:ext uri="{BB962C8B-B14F-4D97-AF65-F5344CB8AC3E}">
        <p14:creationId xmlns:p14="http://schemas.microsoft.com/office/powerpoint/2010/main" val="12466390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Gute Beispiele:</a:t>
            </a:r>
            <a:endParaRPr lang="de-DE" dirty="0"/>
          </a:p>
        </p:txBody>
      </p:sp>
      <p:sp>
        <p:nvSpPr>
          <p:cNvPr id="3" name="Inhaltsplatzhalter 2"/>
          <p:cNvSpPr>
            <a:spLocks noGrp="1"/>
          </p:cNvSpPr>
          <p:nvPr>
            <p:ph idx="1"/>
          </p:nvPr>
        </p:nvSpPr>
        <p:spPr/>
        <p:txBody>
          <a:bodyPr/>
          <a:lstStyle/>
          <a:p>
            <a:r>
              <a:rPr lang="de-DE" dirty="0">
                <a:hlinkClick r:id="rId2"/>
              </a:rPr>
              <a:t>https://</a:t>
            </a:r>
            <a:r>
              <a:rPr lang="de-DE" dirty="0" smtClean="0">
                <a:hlinkClick r:id="rId2"/>
              </a:rPr>
              <a:t>www.taennesberg.de</a:t>
            </a:r>
          </a:p>
          <a:p>
            <a:r>
              <a:rPr lang="de-DE" dirty="0">
                <a:hlinkClick r:id="rId2"/>
              </a:rPr>
              <a:t>https://www.boierhof.com</a:t>
            </a:r>
            <a:r>
              <a:rPr lang="de-DE" dirty="0" smtClean="0">
                <a:hlinkClick r:id="rId2"/>
              </a:rPr>
              <a:t>/</a:t>
            </a:r>
          </a:p>
          <a:p>
            <a:r>
              <a:rPr lang="de-DE" dirty="0">
                <a:hlinkClick r:id="rId2"/>
              </a:rPr>
              <a:t>https://</a:t>
            </a:r>
            <a:r>
              <a:rPr lang="de-DE" dirty="0" smtClean="0">
                <a:hlinkClick r:id="rId2"/>
              </a:rPr>
              <a:t>www.weiherblasch.de</a:t>
            </a:r>
          </a:p>
          <a:p>
            <a:r>
              <a:rPr lang="de-DE" dirty="0">
                <a:hlinkClick r:id="rId2"/>
              </a:rPr>
              <a:t>https://www.klostermuehle-altenmarkt.de</a:t>
            </a:r>
            <a:endParaRPr lang="de-DE" dirty="0" smtClean="0">
              <a:hlinkClick r:id="rId2"/>
            </a:endParaRPr>
          </a:p>
          <a:p>
            <a:r>
              <a:rPr lang="de-DE" dirty="0" smtClean="0">
                <a:hlinkClick r:id="rId2"/>
              </a:rPr>
              <a:t>https</a:t>
            </a:r>
            <a:r>
              <a:rPr lang="de-DE" dirty="0">
                <a:hlinkClick r:id="rId2"/>
              </a:rPr>
              <a:t>://www.felschbachhof.de/kontakt-info/nachhaltigkeit</a:t>
            </a:r>
            <a:r>
              <a:rPr lang="de-DE" dirty="0" smtClean="0">
                <a:hlinkClick r:id="rId2"/>
              </a:rPr>
              <a:t>/</a:t>
            </a:r>
            <a:r>
              <a:rPr lang="de-DE" dirty="0" smtClean="0"/>
              <a:t> </a:t>
            </a:r>
          </a:p>
          <a:p>
            <a:r>
              <a:rPr lang="de-DE" dirty="0" smtClean="0">
                <a:hlinkClick r:id="rId3"/>
              </a:rPr>
              <a:t>www.ulrichshof.com</a:t>
            </a:r>
            <a:r>
              <a:rPr lang="de-DE" dirty="0" smtClean="0"/>
              <a:t> </a:t>
            </a:r>
          </a:p>
          <a:p>
            <a:r>
              <a:rPr lang="de-DE" dirty="0">
                <a:hlinkClick r:id="rId4"/>
              </a:rPr>
              <a:t>https://www.grossarler-genuss.at/ueber-uns</a:t>
            </a:r>
            <a:r>
              <a:rPr lang="de-DE" dirty="0" smtClean="0">
                <a:hlinkClick r:id="rId4"/>
              </a:rPr>
              <a:t>/</a:t>
            </a:r>
            <a:r>
              <a:rPr lang="de-DE" dirty="0" smtClean="0"/>
              <a:t> </a:t>
            </a:r>
            <a:endParaRPr lang="de-DE" dirty="0"/>
          </a:p>
        </p:txBody>
      </p:sp>
    </p:spTree>
    <p:extLst>
      <p:ext uri="{BB962C8B-B14F-4D97-AF65-F5344CB8AC3E}">
        <p14:creationId xmlns:p14="http://schemas.microsoft.com/office/powerpoint/2010/main" val="2559092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342900" lvl="0" indent="-342900">
              <a:spcBef>
                <a:spcPts val="1000"/>
              </a:spcBef>
            </a:pPr>
            <a:r>
              <a:rPr lang="de-DE" dirty="0" smtClean="0"/>
              <a:t>Viel Erfolg bei der Umsetzung:</a:t>
            </a:r>
            <a:endParaRPr lang="de-DE" dirty="0"/>
          </a:p>
        </p:txBody>
      </p:sp>
      <p:sp>
        <p:nvSpPr>
          <p:cNvPr id="3" name="Inhaltsplatzhalter 2"/>
          <p:cNvSpPr>
            <a:spLocks noGrp="1"/>
          </p:cNvSpPr>
          <p:nvPr>
            <p:ph idx="1"/>
          </p:nvPr>
        </p:nvSpPr>
        <p:spPr/>
        <p:txBody>
          <a:bodyPr/>
          <a:lstStyle/>
          <a:p>
            <a:pPr marL="0" indent="0">
              <a:buNone/>
            </a:pPr>
            <a:r>
              <a:rPr lang="de-DE" dirty="0" smtClean="0"/>
              <a:t>  </a:t>
            </a:r>
            <a:endParaRPr lang="de-DE" dirty="0"/>
          </a:p>
        </p:txBody>
      </p:sp>
      <p:pic>
        <p:nvPicPr>
          <p:cNvPr id="7" name="Grafik 6"/>
          <p:cNvPicPr>
            <a:picLocks noChangeAspect="1"/>
          </p:cNvPicPr>
          <p:nvPr/>
        </p:nvPicPr>
        <p:blipFill>
          <a:blip r:embed="rId2"/>
          <a:stretch>
            <a:fillRect/>
          </a:stretch>
        </p:blipFill>
        <p:spPr>
          <a:xfrm>
            <a:off x="2048163" y="1507834"/>
            <a:ext cx="5673437" cy="3782291"/>
          </a:xfrm>
          <a:prstGeom prst="rect">
            <a:avLst/>
          </a:prstGeom>
        </p:spPr>
      </p:pic>
      <p:pic>
        <p:nvPicPr>
          <p:cNvPr id="4" name="Grafik 3"/>
          <p:cNvPicPr>
            <a:picLocks noChangeAspect="1"/>
          </p:cNvPicPr>
          <p:nvPr/>
        </p:nvPicPr>
        <p:blipFill>
          <a:blip r:embed="rId3"/>
          <a:stretch>
            <a:fillRect/>
          </a:stretch>
        </p:blipFill>
        <p:spPr>
          <a:xfrm>
            <a:off x="2574296" y="5682347"/>
            <a:ext cx="4621169" cy="1012024"/>
          </a:xfrm>
          <a:prstGeom prst="rect">
            <a:avLst/>
          </a:prstGeom>
        </p:spPr>
      </p:pic>
    </p:spTree>
    <p:extLst>
      <p:ext uri="{BB962C8B-B14F-4D97-AF65-F5344CB8AC3E}">
        <p14:creationId xmlns:p14="http://schemas.microsoft.com/office/powerpoint/2010/main" val="1121102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Management</a:t>
            </a:r>
            <a:endParaRPr lang="de-DE" dirty="0"/>
          </a:p>
        </p:txBody>
      </p:sp>
      <p:sp>
        <p:nvSpPr>
          <p:cNvPr id="3" name="Inhaltsplatzhalter 2"/>
          <p:cNvSpPr>
            <a:spLocks noGrp="1"/>
          </p:cNvSpPr>
          <p:nvPr>
            <p:ph idx="1"/>
          </p:nvPr>
        </p:nvSpPr>
        <p:spPr/>
        <p:txBody>
          <a:bodyPr/>
          <a:lstStyle/>
          <a:p>
            <a:r>
              <a:rPr lang="de-DE" dirty="0" smtClean="0"/>
              <a:t>Unternehmensausrichtung</a:t>
            </a:r>
          </a:p>
          <a:p>
            <a:pPr lvl="1"/>
            <a:r>
              <a:rPr lang="de-DE" dirty="0" smtClean="0"/>
              <a:t>Nachhaltigkeit in die Unternehmensphilosophie aufnehmen</a:t>
            </a:r>
          </a:p>
          <a:p>
            <a:pPr lvl="1"/>
            <a:r>
              <a:rPr lang="de-DE" dirty="0" smtClean="0"/>
              <a:t>Ideal: schriftlich fixieren z. B. in einem Leitbild oder Unternehmensmotto</a:t>
            </a:r>
          </a:p>
          <a:p>
            <a:pPr lvl="1"/>
            <a:r>
              <a:rPr lang="de-DE" dirty="0" smtClean="0"/>
              <a:t>Nachhaltigkeitsziele festlegen (u. a. Einbeziehung von Mitarbeiter*innen) u. evaluieren (wichtig: Kennzahlen vergleichen)</a:t>
            </a:r>
          </a:p>
          <a:p>
            <a:pPr lvl="1"/>
            <a:r>
              <a:rPr lang="de-DE" dirty="0" smtClean="0"/>
              <a:t>Umweltbewertung: Analyse und Bewertung der Umwelteinflüsse. Festlegen von Maßnahmen zur Minimierung der negativen Einflüsse</a:t>
            </a:r>
          </a:p>
          <a:p>
            <a:pPr lvl="1"/>
            <a:r>
              <a:rPr lang="de-DE" dirty="0" smtClean="0"/>
              <a:t>Zertifizierung/Umweltmanagementsysteme: </a:t>
            </a:r>
            <a:r>
              <a:rPr lang="de-DE" u="sng" dirty="0" smtClean="0"/>
              <a:t>können</a:t>
            </a:r>
            <a:r>
              <a:rPr lang="de-DE" dirty="0" smtClean="0"/>
              <a:t> eine gute Einstiegshilfe sein </a:t>
            </a:r>
          </a:p>
          <a:p>
            <a:r>
              <a:rPr lang="de-DE" dirty="0" smtClean="0"/>
              <a:t>Transparenz</a:t>
            </a:r>
          </a:p>
          <a:p>
            <a:pPr lvl="1"/>
            <a:r>
              <a:rPr lang="de-DE" dirty="0" smtClean="0"/>
              <a:t>Umwelt- oder Nachhaltigkeitsberichte, Offenlegung von Verbrauchsdaten, Zertifizierung, … </a:t>
            </a:r>
            <a:r>
              <a:rPr lang="de-DE" b="1" dirty="0" smtClean="0"/>
              <a:t>Sagen Sie Ihren Gästen was und warum Sie es tun!</a:t>
            </a:r>
            <a:endParaRPr lang="de-DE" b="1" dirty="0"/>
          </a:p>
        </p:txBody>
      </p:sp>
    </p:spTree>
    <p:extLst>
      <p:ext uri="{BB962C8B-B14F-4D97-AF65-F5344CB8AC3E}">
        <p14:creationId xmlns:p14="http://schemas.microsoft.com/office/powerpoint/2010/main" val="428723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a:t>
            </a:r>
            <a:endParaRPr lang="de-DE" dirty="0"/>
          </a:p>
        </p:txBody>
      </p:sp>
      <p:pic>
        <p:nvPicPr>
          <p:cNvPr id="4" name="Inhaltsplatzhalter 3"/>
          <p:cNvPicPr>
            <a:picLocks noGrp="1" noChangeAspect="1"/>
          </p:cNvPicPr>
          <p:nvPr>
            <p:ph idx="1"/>
          </p:nvPr>
        </p:nvPicPr>
        <p:blipFill>
          <a:blip r:embed="rId2"/>
          <a:stretch>
            <a:fillRect/>
          </a:stretch>
        </p:blipFill>
        <p:spPr>
          <a:xfrm>
            <a:off x="2789382" y="369719"/>
            <a:ext cx="4424218" cy="5898959"/>
          </a:xfrm>
          <a:prstGeom prst="rect">
            <a:avLst/>
          </a:prstGeom>
        </p:spPr>
      </p:pic>
    </p:spTree>
    <p:extLst>
      <p:ext uri="{BB962C8B-B14F-4D97-AF65-F5344CB8AC3E}">
        <p14:creationId xmlns:p14="http://schemas.microsoft.com/office/powerpoint/2010/main" val="3702932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Unterstützung durch Dritte</a:t>
            </a:r>
            <a:endParaRPr lang="de-DE" dirty="0"/>
          </a:p>
        </p:txBody>
      </p:sp>
      <p:sp>
        <p:nvSpPr>
          <p:cNvPr id="3" name="Inhaltsplatzhalter 2"/>
          <p:cNvSpPr>
            <a:spLocks noGrp="1"/>
          </p:cNvSpPr>
          <p:nvPr>
            <p:ph idx="1"/>
          </p:nvPr>
        </p:nvSpPr>
        <p:spPr/>
        <p:txBody>
          <a:bodyPr/>
          <a:lstStyle/>
          <a:p>
            <a:r>
              <a:rPr lang="de-DE" dirty="0" smtClean="0"/>
              <a:t>Beratung und Weiterbildung</a:t>
            </a:r>
          </a:p>
          <a:p>
            <a:pPr lvl="1"/>
            <a:r>
              <a:rPr lang="de-DE" dirty="0" smtClean="0"/>
              <a:t>Tourismusverbände </a:t>
            </a:r>
            <a:r>
              <a:rPr lang="de-DE" dirty="0">
                <a:hlinkClick r:id="rId2"/>
              </a:rPr>
              <a:t>https://partner.ostbayern-tourismus.de/2022/01/10/fair-gut-gruen</a:t>
            </a:r>
            <a:r>
              <a:rPr lang="de-DE" dirty="0" smtClean="0">
                <a:hlinkClick r:id="rId2"/>
              </a:rPr>
              <a:t>/</a:t>
            </a:r>
            <a:r>
              <a:rPr lang="de-DE" dirty="0" smtClean="0"/>
              <a:t> </a:t>
            </a:r>
          </a:p>
          <a:p>
            <a:pPr lvl="1"/>
            <a:r>
              <a:rPr lang="de-DE" dirty="0"/>
              <a:t>DEHOGA </a:t>
            </a:r>
            <a:r>
              <a:rPr lang="de-DE" dirty="0">
                <a:hlinkClick r:id="rId3"/>
              </a:rPr>
              <a:t>https://energiekampagne-gastgewerbe.de</a:t>
            </a:r>
            <a:r>
              <a:rPr lang="de-DE" dirty="0" smtClean="0">
                <a:hlinkClick r:id="rId3"/>
              </a:rPr>
              <a:t>/</a:t>
            </a:r>
            <a:r>
              <a:rPr lang="de-DE" dirty="0" smtClean="0"/>
              <a:t> </a:t>
            </a:r>
          </a:p>
          <a:p>
            <a:pPr lvl="1"/>
            <a:r>
              <a:rPr lang="de-DE" dirty="0" err="1" smtClean="0"/>
              <a:t>IHK`s</a:t>
            </a:r>
            <a:r>
              <a:rPr lang="de-DE" dirty="0" smtClean="0"/>
              <a:t> (Umwelt und Energiefragen)</a:t>
            </a:r>
          </a:p>
          <a:p>
            <a:pPr lvl="1"/>
            <a:r>
              <a:rPr lang="de-DE" dirty="0" smtClean="0"/>
              <a:t>Tourismusakademie Ostbayern, …</a:t>
            </a:r>
          </a:p>
          <a:p>
            <a:pPr lvl="1"/>
            <a:r>
              <a:rPr lang="de-DE" dirty="0" err="1" smtClean="0"/>
              <a:t>BioMentoren</a:t>
            </a:r>
            <a:r>
              <a:rPr lang="de-DE" dirty="0" smtClean="0"/>
              <a:t>-Netzwerk </a:t>
            </a:r>
            <a:r>
              <a:rPr lang="de-DE" dirty="0" smtClean="0">
                <a:hlinkClick r:id="rId4"/>
              </a:rPr>
              <a:t>https</a:t>
            </a:r>
            <a:r>
              <a:rPr lang="de-DE" dirty="0">
                <a:hlinkClick r:id="rId4"/>
              </a:rPr>
              <a:t>://biomentorenwebsite.wordpress.com</a:t>
            </a:r>
            <a:r>
              <a:rPr lang="de-DE" dirty="0" smtClean="0">
                <a:hlinkClick r:id="rId4"/>
              </a:rPr>
              <a:t>/</a:t>
            </a:r>
            <a:r>
              <a:rPr lang="de-DE" dirty="0" smtClean="0"/>
              <a:t> </a:t>
            </a:r>
          </a:p>
          <a:p>
            <a:pPr lvl="1"/>
            <a:r>
              <a:rPr lang="de-DE" b="1" dirty="0" smtClean="0"/>
              <a:t>Wichtig:</a:t>
            </a:r>
            <a:r>
              <a:rPr lang="de-DE" dirty="0" smtClean="0"/>
              <a:t> Regionale Netzwerke, Kreiswerke, Landratsämter, …</a:t>
            </a:r>
          </a:p>
          <a:p>
            <a:pPr lvl="0">
              <a:buClr>
                <a:srgbClr val="90C226"/>
              </a:buClr>
            </a:pPr>
            <a:r>
              <a:rPr lang="de-DE" dirty="0">
                <a:solidFill>
                  <a:prstClr val="black">
                    <a:lumMod val="75000"/>
                    <a:lumOff val="25000"/>
                  </a:prstClr>
                </a:solidFill>
              </a:rPr>
              <a:t>Finanzierung und </a:t>
            </a:r>
            <a:r>
              <a:rPr lang="de-DE" dirty="0" smtClean="0">
                <a:solidFill>
                  <a:prstClr val="black">
                    <a:lumMod val="75000"/>
                    <a:lumOff val="25000"/>
                  </a:prstClr>
                </a:solidFill>
              </a:rPr>
              <a:t>Förderung</a:t>
            </a:r>
          </a:p>
          <a:p>
            <a:pPr lvl="1">
              <a:buClr>
                <a:srgbClr val="90C226"/>
              </a:buClr>
            </a:pPr>
            <a:r>
              <a:rPr lang="de-DE" dirty="0" smtClean="0">
                <a:solidFill>
                  <a:prstClr val="black">
                    <a:lumMod val="75000"/>
                    <a:lumOff val="25000"/>
                  </a:prstClr>
                </a:solidFill>
              </a:rPr>
              <a:t>U. a. BAFA (Bundesamt für Wirtschaft u. Ausfuhrkontrolle für Energieeffizienz u. erneuerbare Energien; KfW; LIFE (EU-Förderprogramm unter </a:t>
            </a:r>
            <a:r>
              <a:rPr lang="de-DE" dirty="0" smtClean="0">
                <a:solidFill>
                  <a:prstClr val="black">
                    <a:lumMod val="75000"/>
                    <a:lumOff val="25000"/>
                  </a:prstClr>
                </a:solidFill>
                <a:hlinkClick r:id="rId5"/>
              </a:rPr>
              <a:t>www.bmu.de</a:t>
            </a:r>
            <a:r>
              <a:rPr lang="de-DE" dirty="0" smtClean="0">
                <a:solidFill>
                  <a:prstClr val="black">
                    <a:lumMod val="75000"/>
                    <a:lumOff val="25000"/>
                  </a:prstClr>
                </a:solidFill>
              </a:rPr>
              <a:t> )</a:t>
            </a:r>
            <a:endParaRPr lang="de-DE" dirty="0">
              <a:solidFill>
                <a:prstClr val="black">
                  <a:lumMod val="75000"/>
                  <a:lumOff val="25000"/>
                </a:prstClr>
              </a:solidFill>
            </a:endParaRPr>
          </a:p>
        </p:txBody>
      </p:sp>
    </p:spTree>
    <p:extLst>
      <p:ext uri="{BB962C8B-B14F-4D97-AF65-F5344CB8AC3E}">
        <p14:creationId xmlns:p14="http://schemas.microsoft.com/office/powerpoint/2010/main" val="2208362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Energie und Ressourcen</a:t>
            </a:r>
            <a:endParaRPr lang="de-DE" dirty="0"/>
          </a:p>
        </p:txBody>
      </p:sp>
      <p:sp>
        <p:nvSpPr>
          <p:cNvPr id="3" name="Inhaltsplatzhalter 2"/>
          <p:cNvSpPr>
            <a:spLocks noGrp="1"/>
          </p:cNvSpPr>
          <p:nvPr>
            <p:ph idx="1"/>
          </p:nvPr>
        </p:nvSpPr>
        <p:spPr/>
        <p:txBody>
          <a:bodyPr/>
          <a:lstStyle/>
          <a:p>
            <a:r>
              <a:rPr lang="de-DE" dirty="0" smtClean="0"/>
              <a:t>Nachhaltiges Bauen + Renovieren (spart Kosten + schont die Umwelt)</a:t>
            </a:r>
          </a:p>
          <a:p>
            <a:pPr lvl="1"/>
            <a:r>
              <a:rPr lang="de-DE" dirty="0" smtClean="0"/>
              <a:t>Ökologisches Bauen (z. B. mit Holz, Ausgleichsflächen anlegen, …)</a:t>
            </a:r>
          </a:p>
          <a:p>
            <a:pPr lvl="1"/>
            <a:r>
              <a:rPr lang="de-DE" dirty="0" smtClean="0"/>
              <a:t>Ökobilanz des Gebäudes (Stichwort: Lebenszyklusorientierte Gestaltung)</a:t>
            </a:r>
          </a:p>
          <a:p>
            <a:pPr lvl="1"/>
            <a:r>
              <a:rPr lang="de-DE" dirty="0" smtClean="0"/>
              <a:t>Dämmung (Aspekte Energie sparen und nachhaltige Dämmstoffe verwenden)</a:t>
            </a:r>
          </a:p>
          <a:p>
            <a:pPr lvl="1"/>
            <a:r>
              <a:rPr lang="de-DE" dirty="0" smtClean="0"/>
              <a:t>Nachhaltige Möbel verwenden</a:t>
            </a:r>
          </a:p>
          <a:p>
            <a:pPr lvl="1"/>
            <a:r>
              <a:rPr lang="de-DE" dirty="0" smtClean="0"/>
              <a:t>Barrierefreiheit</a:t>
            </a:r>
          </a:p>
          <a:p>
            <a:pPr lvl="1"/>
            <a:r>
              <a:rPr lang="de-DE" dirty="0" smtClean="0"/>
              <a:t>DGNB </a:t>
            </a:r>
            <a:r>
              <a:rPr lang="de-DE" dirty="0"/>
              <a:t>Baustandards </a:t>
            </a:r>
            <a:r>
              <a:rPr lang="de-DE" dirty="0">
                <a:hlinkClick r:id="rId2"/>
              </a:rPr>
              <a:t>https://</a:t>
            </a:r>
            <a:r>
              <a:rPr lang="de-DE" dirty="0" smtClean="0">
                <a:hlinkClick r:id="rId2"/>
              </a:rPr>
              <a:t>www.dgnb-system.de</a:t>
            </a:r>
            <a:r>
              <a:rPr lang="de-DE" dirty="0" smtClean="0"/>
              <a:t> (Zertifikat)</a:t>
            </a:r>
          </a:p>
          <a:p>
            <a:pPr lvl="1"/>
            <a:r>
              <a:rPr lang="de-DE" dirty="0" smtClean="0"/>
              <a:t>…</a:t>
            </a:r>
            <a:endParaRPr lang="de-DE" dirty="0"/>
          </a:p>
        </p:txBody>
      </p:sp>
    </p:spTree>
    <p:extLst>
      <p:ext uri="{BB962C8B-B14F-4D97-AF65-F5344CB8AC3E}">
        <p14:creationId xmlns:p14="http://schemas.microsoft.com/office/powerpoint/2010/main" val="316513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Strom</a:t>
            </a:r>
            <a:endParaRPr lang="de-DE" dirty="0"/>
          </a:p>
        </p:txBody>
      </p:sp>
      <p:sp>
        <p:nvSpPr>
          <p:cNvPr id="3" name="Inhaltsplatzhalter 2"/>
          <p:cNvSpPr>
            <a:spLocks noGrp="1"/>
          </p:cNvSpPr>
          <p:nvPr>
            <p:ph idx="1"/>
          </p:nvPr>
        </p:nvSpPr>
        <p:spPr/>
        <p:txBody>
          <a:bodyPr>
            <a:normAutofit lnSpcReduction="10000"/>
          </a:bodyPr>
          <a:lstStyle/>
          <a:p>
            <a:r>
              <a:rPr lang="de-DE" dirty="0" smtClean="0"/>
              <a:t>Nutzung von Ökostrom (aus erneuerbaren Energien)</a:t>
            </a:r>
          </a:p>
          <a:p>
            <a:r>
              <a:rPr lang="de-DE" dirty="0" smtClean="0"/>
              <a:t>Eigenerzeugung (Photovoltaik, Blockheizkraftwerk, evtl. Wasser, …)</a:t>
            </a:r>
          </a:p>
          <a:p>
            <a:r>
              <a:rPr lang="de-DE" dirty="0" smtClean="0"/>
              <a:t>LED: Beleuchtung sukzessive auf LED umstellen</a:t>
            </a:r>
          </a:p>
          <a:p>
            <a:r>
              <a:rPr lang="de-DE" dirty="0" smtClean="0"/>
              <a:t>Energieeffizienz beim Kauf von Produkten berücksichtigen (Energieeffizienzklassen)</a:t>
            </a:r>
          </a:p>
          <a:p>
            <a:r>
              <a:rPr lang="de-DE" dirty="0" smtClean="0"/>
              <a:t>Bewegungsmelder installieren</a:t>
            </a:r>
          </a:p>
          <a:p>
            <a:r>
              <a:rPr lang="de-DE" dirty="0" smtClean="0"/>
              <a:t>Beleuchtung in Restaurant, Bar, …, reduzieren/ausschalten wenn Tageslicht ausreicht</a:t>
            </a:r>
          </a:p>
          <a:p>
            <a:r>
              <a:rPr lang="de-DE" dirty="0" smtClean="0"/>
              <a:t>Kühlaggregate der Kühlungssysteme regelmäßig reinigen</a:t>
            </a:r>
          </a:p>
          <a:p>
            <a:r>
              <a:rPr lang="de-DE" dirty="0" smtClean="0"/>
              <a:t>Verbräuche überprüfen </a:t>
            </a:r>
          </a:p>
          <a:p>
            <a:r>
              <a:rPr lang="de-DE" dirty="0" smtClean="0"/>
              <a:t>…</a:t>
            </a:r>
          </a:p>
          <a:p>
            <a:pPr marL="0" indent="0">
              <a:buNone/>
            </a:pPr>
            <a:endParaRPr lang="de-DE" dirty="0"/>
          </a:p>
        </p:txBody>
      </p:sp>
    </p:spTree>
    <p:extLst>
      <p:ext uri="{BB962C8B-B14F-4D97-AF65-F5344CB8AC3E}">
        <p14:creationId xmlns:p14="http://schemas.microsoft.com/office/powerpoint/2010/main" val="320395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2523</Words>
  <Application>Microsoft Office PowerPoint</Application>
  <PresentationFormat>Breitbild</PresentationFormat>
  <Paragraphs>296</Paragraphs>
  <Slides>42</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42</vt:i4>
      </vt:variant>
    </vt:vector>
  </HeadingPairs>
  <TitlesOfParts>
    <vt:vector size="48" baseType="lpstr">
      <vt:lpstr>Arial</vt:lpstr>
      <vt:lpstr>Calibri</vt:lpstr>
      <vt:lpstr>Times New Roman</vt:lpstr>
      <vt:lpstr>Trebuchet MS</vt:lpstr>
      <vt:lpstr>Wingdings 3</vt:lpstr>
      <vt:lpstr>Facette</vt:lpstr>
      <vt:lpstr>Nachhaltigkeit in der Hotel- und Gaststättenbranche </vt:lpstr>
      <vt:lpstr>Quellenhinweis:</vt:lpstr>
      <vt:lpstr>Wichtig außerdem:</vt:lpstr>
      <vt:lpstr>Nachhaltiges Handeln im Gastgewerbe nach Bereichen („Lernorten“)</vt:lpstr>
      <vt:lpstr>Management</vt:lpstr>
      <vt:lpstr> </vt:lpstr>
      <vt:lpstr>Unterstützung durch Dritte</vt:lpstr>
      <vt:lpstr>Energie und Ressourcen</vt:lpstr>
      <vt:lpstr>Strom</vt:lpstr>
      <vt:lpstr>Gerätemanagement </vt:lpstr>
      <vt:lpstr>Richtiges Heizen und Lüften</vt:lpstr>
      <vt:lpstr>Kühltemperatur</vt:lpstr>
      <vt:lpstr>Wasser sparen</vt:lpstr>
      <vt:lpstr>Müll- und Abfallwirtschaft</vt:lpstr>
      <vt:lpstr>* Verbot von Einweggeschirr in Bayern</vt:lpstr>
      <vt:lpstr>  </vt:lpstr>
      <vt:lpstr>*Verbot von Einweggeschirr</vt:lpstr>
      <vt:lpstr> </vt:lpstr>
      <vt:lpstr>Mehrwegsysteme …</vt:lpstr>
      <vt:lpstr>Müll- und Abfallwirtschaft</vt:lpstr>
      <vt:lpstr>Nachhaltiger Einkauf</vt:lpstr>
      <vt:lpstr>Nachhaltiger Einkauf</vt:lpstr>
      <vt:lpstr>Nachhaltiger Einkauf</vt:lpstr>
      <vt:lpstr>Nachhaltiger Einkauf</vt:lpstr>
      <vt:lpstr>Nachhaltiger Einkauf</vt:lpstr>
      <vt:lpstr>Büromanagement</vt:lpstr>
      <vt:lpstr>Nachhaltige Mobilität</vt:lpstr>
      <vt:lpstr>„Tue Gutes und sprich darüber“ –    Gästekommunikation</vt:lpstr>
      <vt:lpstr>Gästekommunikation - Empfehlungen</vt:lpstr>
      <vt:lpstr>Gästekommunikation - Empfehlungen</vt:lpstr>
      <vt:lpstr>Gästekommunikation - Empfehlungen</vt:lpstr>
      <vt:lpstr>Nachhaltiges Personalmanagement</vt:lpstr>
      <vt:lpstr>Nachhaltiges Personalmanagement</vt:lpstr>
      <vt:lpstr>Nachhaltiges Personalmanagement</vt:lpstr>
      <vt:lpstr>Praxistipp: Arbeiten mit Checklisten</vt:lpstr>
      <vt:lpstr>Was Sie sonst noch tun können:</vt:lpstr>
      <vt:lpstr>Sensibilisieren:</vt:lpstr>
      <vt:lpstr>Weitere Ideen für nachhaltiges Handeln in Ihrem Betrieb/Ihrer Region?</vt:lpstr>
      <vt:lpstr>Zertifizierungen für Nachhaltigkeit im Tourismus – ein kleiner Überblick</vt:lpstr>
      <vt:lpstr>Einordnung – Notwendigkeit oder Sinnhaftigkeit einer Zertifizierung</vt:lpstr>
      <vt:lpstr>Gute Beispiele:</vt:lpstr>
      <vt:lpstr>Viel Erfolg bei der Umsetzung:</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Alfons Klostermeier</dc:creator>
  <cp:lastModifiedBy>Alfons Klostermeier</cp:lastModifiedBy>
  <cp:revision>59</cp:revision>
  <dcterms:created xsi:type="dcterms:W3CDTF">2022-05-17T10:45:03Z</dcterms:created>
  <dcterms:modified xsi:type="dcterms:W3CDTF">2023-02-06T15:12:28Z</dcterms:modified>
</cp:coreProperties>
</file>