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6" r:id="rId3"/>
    <p:sldId id="257" r:id="rId4"/>
    <p:sldId id="272" r:id="rId5"/>
    <p:sldId id="264" r:id="rId6"/>
    <p:sldId id="273" r:id="rId7"/>
    <p:sldId id="259" r:id="rId8"/>
    <p:sldId id="274" r:id="rId9"/>
    <p:sldId id="265" r:id="rId10"/>
    <p:sldId id="279" r:id="rId11"/>
    <p:sldId id="268" r:id="rId12"/>
    <p:sldId id="275" r:id="rId13"/>
    <p:sldId id="269" r:id="rId14"/>
    <p:sldId id="276" r:id="rId15"/>
    <p:sldId id="262" r:id="rId16"/>
    <p:sldId id="277" r:id="rId17"/>
    <p:sldId id="263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137" y="521472"/>
            <a:ext cx="11051177" cy="2744242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Číslo projektu / </a:t>
            </a:r>
            <a:r>
              <a:rPr lang="de-DE" sz="2700" dirty="0"/>
              <a:t>Projektnummer</a:t>
            </a:r>
            <a:r>
              <a:rPr lang="cs-CZ" sz="2700" dirty="0"/>
              <a:t>:  320</a:t>
            </a:r>
            <a:br>
              <a:rPr lang="cs-CZ" sz="2700" dirty="0"/>
            </a:br>
            <a:r>
              <a:rPr lang="cs-CZ" sz="2700" dirty="0"/>
              <a:t>Název projektu: Udržitelnost a ochrana životního prostředí ve škole, 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v </a:t>
            </a:r>
            <a:r>
              <a:rPr lang="cs-CZ" sz="2700" dirty="0"/>
              <a:t>práci a ve společnosti.</a:t>
            </a:r>
            <a:br>
              <a:rPr lang="cs-CZ" sz="2700" dirty="0"/>
            </a:br>
            <a:r>
              <a:rPr lang="de-DE" sz="2700" dirty="0"/>
              <a:t>Projektname: Nachhaltigkeit und Umweltschutz in Schule, </a:t>
            </a:r>
            <a:r>
              <a:rPr lang="cs-CZ" sz="2700" smtClean="0"/>
              <a:t/>
            </a:r>
            <a:br>
              <a:rPr lang="cs-CZ" sz="2700" smtClean="0"/>
            </a:br>
            <a:r>
              <a:rPr lang="de-DE" sz="2700" smtClean="0"/>
              <a:t>Beruf </a:t>
            </a:r>
            <a:r>
              <a:rPr lang="de-DE" sz="2700" dirty="0"/>
              <a:t>und Gesellschaft.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4171" y="4223656"/>
            <a:ext cx="11495315" cy="1280161"/>
          </a:xfrm>
        </p:spPr>
        <p:txBody>
          <a:bodyPr>
            <a:noAutofit/>
          </a:bodyPr>
          <a:lstStyle/>
          <a:p>
            <a:r>
              <a:rPr lang="cs-CZ" sz="4000" dirty="0"/>
              <a:t>Pracovní </a:t>
            </a:r>
            <a:r>
              <a:rPr lang="cs-CZ" sz="4000" dirty="0" smtClean="0"/>
              <a:t>skupina -  </a:t>
            </a:r>
            <a:r>
              <a:rPr lang="cs-CZ" sz="4000" dirty="0" err="1" smtClean="0"/>
              <a:t>Arbeitsgruppe</a:t>
            </a:r>
            <a:r>
              <a:rPr lang="cs-CZ" sz="4000" dirty="0" smtClean="0"/>
              <a:t> </a:t>
            </a:r>
            <a:endParaRPr lang="cs-CZ" sz="4000" dirty="0"/>
          </a:p>
          <a:p>
            <a:r>
              <a:rPr lang="cs-CZ" sz="4000" dirty="0" smtClean="0"/>
              <a:t>Životní prostředí bezprostředně kolem nás   </a:t>
            </a:r>
          </a:p>
          <a:p>
            <a:r>
              <a:rPr lang="de-DE" sz="4000" dirty="0" smtClean="0"/>
              <a:t>Die </a:t>
            </a:r>
            <a:r>
              <a:rPr lang="de-DE" sz="4000" dirty="0"/>
              <a:t>Umwelt unmittelbar um uns herum</a:t>
            </a:r>
            <a:endParaRPr lang="cs-CZ" sz="4000" dirty="0"/>
          </a:p>
        </p:txBody>
      </p:sp>
      <p:pic>
        <p:nvPicPr>
          <p:cNvPr id="4" name="Obrázek 3" descr="C:\Users\hlavacovam\Desktop\Logo ke kontrole image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55" y="2889339"/>
            <a:ext cx="4396740" cy="855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627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951722"/>
            <a:ext cx="11943184" cy="59062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Vorteile</a:t>
            </a:r>
            <a:r>
              <a:rPr lang="de-DE" b="1" dirty="0" smtClean="0"/>
              <a:t>:</a:t>
            </a:r>
            <a:endParaRPr lang="cs-CZ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Die </a:t>
            </a:r>
            <a:r>
              <a:rPr lang="de-DE" dirty="0"/>
              <a:t>Menge an Sonnenenergie, die auf die Erdoberfläche fällt, ist so groß, dass sie den Stromverbrauch 6.000-mal decken </a:t>
            </a:r>
            <a:r>
              <a:rPr lang="de-DE" dirty="0" smtClean="0"/>
              <a:t>würde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Solarenergie </a:t>
            </a:r>
            <a:r>
              <a:rPr lang="de-DE" dirty="0"/>
              <a:t>hat auch die höchste Leistungsdichte (weltweiter Durchschnitt liegt bei 170 W/m2) aller bekannten erneuerbaren </a:t>
            </a:r>
            <a:r>
              <a:rPr lang="de-DE" dirty="0" smtClean="0"/>
              <a:t>Energiequellen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Bei </a:t>
            </a:r>
            <a:r>
              <a:rPr lang="de-DE" dirty="0"/>
              <a:t>der Stromerzeugung belastet die Photovoltaikanlage die Umwelt nicht und stößt keine Treibhausgase </a:t>
            </a:r>
            <a:r>
              <a:rPr lang="de-DE" dirty="0" smtClean="0"/>
              <a:t>aus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Die </a:t>
            </a:r>
            <a:r>
              <a:rPr lang="de-DE" dirty="0"/>
              <a:t>Kontamination während der Herstellung und Entsorgung der Ausrüstung kann unter Kontrolle gehalten werden und Entsorgungsmethoden sind bereits gut </a:t>
            </a:r>
            <a:r>
              <a:rPr lang="de-DE" dirty="0" smtClean="0"/>
              <a:t>bekannt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Wir </a:t>
            </a:r>
            <a:r>
              <a:rPr lang="de-DE" dirty="0"/>
              <a:t>arbeiten auch ständig an der Entwicklung von Technologien für das Recycling von Geräten am Ende ihrer </a:t>
            </a:r>
            <a:r>
              <a:rPr lang="de-DE" dirty="0" smtClean="0"/>
              <a:t>Nutzungsdauer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Photovoltaikanlagen </a:t>
            </a:r>
            <a:r>
              <a:rPr lang="de-DE" dirty="0"/>
              <a:t>erfordern nach der Installation nur minimale Wartung und der Brennstoff (in diesem Fall die Sonne) ist kostenlos, sodass die Betriebskosten im Vergleich zu anderen Energiequellen extrem niedrig </a:t>
            </a:r>
            <a:r>
              <a:rPr lang="de-DE" dirty="0" smtClean="0"/>
              <a:t>sind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Wird </a:t>
            </a:r>
            <a:r>
              <a:rPr lang="de-DE" dirty="0"/>
              <a:t>die Photovoltaikanlage ans Netz angeschlossen, kann Energie vor Ort verbraucht und damit die Kosten für die Stromübertragung reduziert werden.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951721"/>
          </a:xfrm>
        </p:spPr>
        <p:txBody>
          <a:bodyPr/>
          <a:lstStyle/>
          <a:p>
            <a:r>
              <a:rPr lang="cs-CZ" dirty="0" err="1"/>
              <a:t>Photovoltaik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Umwelt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44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2E66D-F249-4172-997F-B5822168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39365"/>
            <a:ext cx="10364451" cy="970961"/>
          </a:xfrm>
        </p:spPr>
        <p:txBody>
          <a:bodyPr/>
          <a:lstStyle/>
          <a:p>
            <a:r>
              <a:rPr lang="cs-CZ" dirty="0" err="1"/>
              <a:t>Fotovoltaika</a:t>
            </a:r>
            <a:r>
              <a:rPr lang="cs-CZ" dirty="0"/>
              <a:t> a životní prostředí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752D48-0428-4C3B-836B-65627B045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5035" y="1536570"/>
            <a:ext cx="10982227" cy="48170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b="1" dirty="0"/>
              <a:t>Nevýhody: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Solární energie není k dispozici v noci a je velmi nespolehlivá za špatného počasí (mlha, déšť, sníh)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700" dirty="0"/>
              <a:t>Proto je nutné instalovat systémy na ukládání elektřiny a nebo kombinovat výrobu s dalšími zdroji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Výkon </a:t>
            </a:r>
            <a:r>
              <a:rPr lang="cs-CZ" dirty="0" err="1"/>
              <a:t>fotovoltaických</a:t>
            </a:r>
            <a:r>
              <a:rPr lang="cs-CZ" dirty="0"/>
              <a:t> panelů se výrazně snižuje, pokud jsou pokryty vrstvou sněhu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Území zasažené solárními elektrárnami je pro daný generovaný výkon je relativně veliké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To Lze částečně řešit využitím jinak nevyužitých povrchů střech budov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Cena (solární) elektřiny je deformovaná pomocí obchodu s emisními povolenkami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Výkupní cena solární energie je dotována poplatky, které platí všichni odběratelé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v ČR 27 miliard ročně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Dotace prakticky znemožňují porovnání reálných nákladů solární energie vůči jiným zdrojům energie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90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895740"/>
            <a:ext cx="12191999" cy="57849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Nachteile</a:t>
            </a:r>
            <a:r>
              <a:rPr lang="de-DE" b="1" dirty="0" smtClean="0"/>
              <a:t>:</a:t>
            </a:r>
            <a:endParaRPr lang="cs-CZ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Solarenergie </a:t>
            </a:r>
            <a:r>
              <a:rPr lang="de-DE" dirty="0"/>
              <a:t>steht nachts nicht zur Verfügung und ist bei schlechtem Wetter (Nebel, Regen, Schnee) sehr </a:t>
            </a:r>
            <a:r>
              <a:rPr lang="de-DE" dirty="0" smtClean="0"/>
              <a:t>unzuverlässig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Daher </a:t>
            </a:r>
            <a:r>
              <a:rPr lang="de-DE" dirty="0"/>
              <a:t>ist es notwendig, Stromspeicher zu installieren oder die Produktion mit anderen Quellen zu </a:t>
            </a:r>
            <a:r>
              <a:rPr lang="de-DE" dirty="0" smtClean="0"/>
              <a:t>kombinieren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Die </a:t>
            </a:r>
            <a:r>
              <a:rPr lang="de-DE" dirty="0"/>
              <a:t>Leistung von Photovoltaikmodulen wird erheblich reduziert, wenn sie mit einer Schneeschicht bedeckt </a:t>
            </a:r>
            <a:r>
              <a:rPr lang="de-DE" dirty="0" smtClean="0"/>
              <a:t>sind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Die </a:t>
            </a:r>
            <a:r>
              <a:rPr lang="de-DE" dirty="0"/>
              <a:t>von Solarkraftwerken betroffene Fläche ist für eine gegebene erzeugte Leistung relativ </a:t>
            </a:r>
            <a:r>
              <a:rPr lang="de-DE" dirty="0" smtClean="0"/>
              <a:t>groß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Dies </a:t>
            </a:r>
            <a:r>
              <a:rPr lang="de-DE" dirty="0"/>
              <a:t>kann teilweise durch die Nutzung ansonsten ungenutzter Dachflächen von Gebäuden gelöst </a:t>
            </a:r>
            <a:r>
              <a:rPr lang="de-DE" dirty="0" smtClean="0"/>
              <a:t>werden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Der </a:t>
            </a:r>
            <a:r>
              <a:rPr lang="de-DE" dirty="0"/>
              <a:t>Preis für (Solar-)Strom wird durch den Emissionshandel </a:t>
            </a:r>
            <a:r>
              <a:rPr lang="de-DE" dirty="0" smtClean="0"/>
              <a:t>verzerrt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Der </a:t>
            </a:r>
            <a:r>
              <a:rPr lang="de-DE" dirty="0"/>
              <a:t>Kaufpreis der Solarenergie wird durch Gebühren bezuschusst, die alle Kunden </a:t>
            </a:r>
            <a:r>
              <a:rPr lang="de-DE" dirty="0" smtClean="0"/>
              <a:t>zahlen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in </a:t>
            </a:r>
            <a:r>
              <a:rPr lang="de-DE" dirty="0"/>
              <a:t>der Tschechischen Republik 27 Milliarden pro </a:t>
            </a:r>
            <a:r>
              <a:rPr lang="de-DE" dirty="0" smtClean="0"/>
              <a:t>Jahr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Subventionen </a:t>
            </a:r>
            <a:r>
              <a:rPr lang="de-DE" dirty="0"/>
              <a:t>machen es praktisch unmöglich, die tatsächlichen Kosten von Solarenergie mit anderen Energiequellen zu vergleichen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895738"/>
          </a:xfrm>
        </p:spPr>
        <p:txBody>
          <a:bodyPr/>
          <a:lstStyle/>
          <a:p>
            <a:r>
              <a:rPr lang="cs-CZ" dirty="0" err="1"/>
              <a:t>Photovoltaik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Umwelt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98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6127B-FE9C-4F53-ACF4-20409022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20511"/>
            <a:ext cx="10364451" cy="999243"/>
          </a:xfrm>
        </p:spPr>
        <p:txBody>
          <a:bodyPr/>
          <a:lstStyle/>
          <a:p>
            <a:r>
              <a:rPr lang="cs-CZ" dirty="0" err="1"/>
              <a:t>Fotovoltaika</a:t>
            </a:r>
            <a:r>
              <a:rPr lang="cs-CZ" dirty="0"/>
              <a:t> a životní prostředí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82654B2-C654-4431-87F3-F1A1D8DC43F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-7089" t="7251" r="36884" b="45812"/>
          <a:stretch/>
        </p:blipFill>
        <p:spPr>
          <a:xfrm>
            <a:off x="363998" y="1481808"/>
            <a:ext cx="9710600" cy="4869116"/>
          </a:xfrm>
        </p:spPr>
      </p:pic>
      <p:sp>
        <p:nvSpPr>
          <p:cNvPr id="3" name="TextovéPole 2"/>
          <p:cNvSpPr txBox="1"/>
          <p:nvPr/>
        </p:nvSpPr>
        <p:spPr>
          <a:xfrm>
            <a:off x="2593571" y="1953491"/>
            <a:ext cx="66335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Fotovoltaický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článek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velkoplošná polovodičová dioda, </a:t>
            </a: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která je schopná přeměňovat světlo v elektrickou energii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120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13775" y="149291"/>
            <a:ext cx="10364451" cy="1474236"/>
          </a:xfrm>
        </p:spPr>
        <p:txBody>
          <a:bodyPr/>
          <a:lstStyle/>
          <a:p>
            <a:r>
              <a:rPr lang="cs-CZ" dirty="0" err="1"/>
              <a:t>Photovoltaik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Umwelt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82654B2-C654-4431-87F3-F1A1D8DC43F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-7089" t="7251" r="36884" b="45812"/>
          <a:stretch/>
        </p:blipFill>
        <p:spPr>
          <a:xfrm>
            <a:off x="477728" y="1257606"/>
            <a:ext cx="9006632" cy="4516178"/>
          </a:xfrm>
        </p:spPr>
      </p:pic>
      <p:sp>
        <p:nvSpPr>
          <p:cNvPr id="6" name="Obdélník 5"/>
          <p:cNvSpPr/>
          <p:nvPr/>
        </p:nvSpPr>
        <p:spPr>
          <a:xfrm>
            <a:off x="2838994" y="1623527"/>
            <a:ext cx="6435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Eine Photovoltaikzelle ist eine großflächige Halbleiterdiode, die Licht in Strom umwandeln kann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05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609AC-B0D5-498F-923D-7E1EB2E9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20511"/>
            <a:ext cx="10364451" cy="923827"/>
          </a:xfrm>
        </p:spPr>
        <p:txBody>
          <a:bodyPr/>
          <a:lstStyle/>
          <a:p>
            <a:r>
              <a:rPr lang="cs-CZ" dirty="0" err="1"/>
              <a:t>Fotovoltaika</a:t>
            </a:r>
            <a:r>
              <a:rPr lang="cs-CZ" dirty="0"/>
              <a:t> a životní prostředí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6A714E-88EC-400E-9C41-8DA028F87B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80007"/>
            <a:ext cx="10363826" cy="5057481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cs-CZ" sz="2000" dirty="0" smtClean="0"/>
              <a:t>na </a:t>
            </a:r>
            <a:r>
              <a:rPr lang="cs-CZ" sz="2000" dirty="0"/>
              <a:t>skleněné desce je napařena antireflexní vrstva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omezuje odraz dopadajícího světla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tmavomodrý vzhled</a:t>
            </a:r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cs-CZ" sz="2000" dirty="0"/>
              <a:t>většinou jsou na bázi křemíku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nejúčinnější z monokrystalického Si   	</a:t>
            </a:r>
            <a:r>
              <a:rPr lang="cs-CZ" dirty="0">
                <a:cs typeface="Arial"/>
              </a:rPr>
              <a:t>{</a:t>
            </a:r>
            <a:r>
              <a:rPr lang="cs-CZ" dirty="0"/>
              <a:t>14 – 17%</a:t>
            </a:r>
            <a:r>
              <a:rPr lang="cs-CZ" dirty="0">
                <a:cs typeface="Arial"/>
              </a:rPr>
              <a:t>}</a:t>
            </a:r>
            <a:endParaRPr lang="cs-CZ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z polykrystalického Si   			</a:t>
            </a:r>
            <a:r>
              <a:rPr lang="cs-CZ" dirty="0">
                <a:cs typeface="Arial"/>
              </a:rPr>
              <a:t>{</a:t>
            </a:r>
            <a:r>
              <a:rPr lang="cs-CZ" dirty="0"/>
              <a:t>13 – 15%</a:t>
            </a:r>
            <a:r>
              <a:rPr lang="cs-CZ" dirty="0">
                <a:cs typeface="Arial"/>
              </a:rPr>
              <a:t>}</a:t>
            </a:r>
            <a:r>
              <a:rPr lang="cs-CZ" dirty="0"/>
              <a:t>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z amorfního Si   			</a:t>
            </a:r>
            <a:r>
              <a:rPr lang="cs-CZ" dirty="0">
                <a:cs typeface="Arial"/>
              </a:rPr>
              <a:t>{</a:t>
            </a:r>
            <a:r>
              <a:rPr lang="cs-CZ" dirty="0"/>
              <a:t>5 – 7%</a:t>
            </a:r>
            <a:r>
              <a:rPr lang="cs-CZ" dirty="0">
                <a:cs typeface="Arial"/>
              </a:rPr>
              <a:t>}</a:t>
            </a:r>
            <a:endParaRPr lang="cs-CZ" dirty="0"/>
          </a:p>
          <a:p>
            <a:pPr marL="457200" lvl="1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cs-CZ" sz="2000" dirty="0"/>
              <a:t>výkon závisí </a:t>
            </a:r>
            <a:r>
              <a:rPr lang="cs-CZ" sz="2000" dirty="0" smtClean="0"/>
              <a:t>na</a:t>
            </a:r>
            <a:endParaRPr lang="cs-CZ" sz="2000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rozměrech solárního panelu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na intenzitě osvětlení, </a:t>
            </a:r>
            <a:r>
              <a:rPr lang="cs-CZ" sz="1200" dirty="0"/>
              <a:t>resp. Jak moc a jak dlouho svítí slunce</a:t>
            </a:r>
            <a:r>
              <a:rPr lang="cs-CZ" dirty="0"/>
              <a:t>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na krystalické struktuře Si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Na sklonu a orientaci střechy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50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98579" y="1175658"/>
            <a:ext cx="11719249" cy="55050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auf die Glasplatte wird eine Antireflexschicht </a:t>
            </a:r>
            <a:r>
              <a:rPr lang="de-DE" dirty="0" smtClean="0"/>
              <a:t>aufgedampft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reduziert </a:t>
            </a:r>
            <a:r>
              <a:rPr lang="de-DE" dirty="0"/>
              <a:t>die Reflexion des einfallenden </a:t>
            </a:r>
            <a:r>
              <a:rPr lang="de-DE" dirty="0" smtClean="0"/>
              <a:t>Lichts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dunkelblaues Aussehen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de-DE" dirty="0" smtClean="0"/>
              <a:t>sie </a:t>
            </a:r>
            <a:r>
              <a:rPr lang="de-DE" dirty="0"/>
              <a:t>sind meist auf </a:t>
            </a:r>
            <a:r>
              <a:rPr lang="de-DE" dirty="0" smtClean="0"/>
              <a:t>Silizium</a:t>
            </a:r>
            <a:r>
              <a:rPr lang="cs-CZ" dirty="0" smtClean="0"/>
              <a:t> </a:t>
            </a:r>
            <a:r>
              <a:rPr lang="de-DE" dirty="0" err="1" smtClean="0"/>
              <a:t>basis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am </a:t>
            </a:r>
            <a:r>
              <a:rPr lang="de-DE" dirty="0"/>
              <a:t>effektivsten von monokristallinem Si {14 - 17 </a:t>
            </a:r>
            <a:r>
              <a:rPr lang="de-DE" dirty="0" smtClean="0"/>
              <a:t>%}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aus </a:t>
            </a:r>
            <a:r>
              <a:rPr lang="de-DE" dirty="0"/>
              <a:t>polykristallinem Si {13 - 15 </a:t>
            </a:r>
            <a:r>
              <a:rPr lang="de-DE" dirty="0" smtClean="0"/>
              <a:t>%}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aus </a:t>
            </a:r>
            <a:r>
              <a:rPr lang="de-DE" dirty="0"/>
              <a:t>amorphem Si {5 - 7 </a:t>
            </a:r>
            <a:r>
              <a:rPr lang="de-DE" dirty="0" smtClean="0"/>
              <a:t>%}</a:t>
            </a:r>
            <a:endParaRPr lang="cs-CZ" dirty="0" smtClean="0"/>
          </a:p>
          <a:p>
            <a:pPr marL="0" indent="0">
              <a:buNone/>
            </a:pPr>
            <a:r>
              <a:rPr lang="de-DE" dirty="0" smtClean="0"/>
              <a:t>Leistung hängt</a:t>
            </a:r>
            <a:r>
              <a:rPr lang="cs-CZ" dirty="0" smtClean="0"/>
              <a:t> ab von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Abmessungen </a:t>
            </a:r>
            <a:r>
              <a:rPr lang="de-DE" dirty="0"/>
              <a:t>des </a:t>
            </a:r>
            <a:r>
              <a:rPr lang="de-DE" dirty="0" smtClean="0"/>
              <a:t>Solarmoduls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von der </a:t>
            </a:r>
            <a:r>
              <a:rPr lang="de-DE" dirty="0"/>
              <a:t>Intensität der Beleuchtung bzw. Wie viel und wie lange die Sonne </a:t>
            </a:r>
            <a:r>
              <a:rPr lang="de-DE" dirty="0" smtClean="0"/>
              <a:t>scheint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über </a:t>
            </a:r>
            <a:r>
              <a:rPr lang="de-DE" dirty="0"/>
              <a:t>die Kristallstruktur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Über </a:t>
            </a:r>
            <a:r>
              <a:rPr lang="de-DE" dirty="0"/>
              <a:t>die Neigung und </a:t>
            </a:r>
            <a:r>
              <a:rPr lang="de-DE" dirty="0" smtClean="0"/>
              <a:t>Ausrichtung </a:t>
            </a:r>
            <a:r>
              <a:rPr lang="de-DE" dirty="0"/>
              <a:t>des Daches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13775" y="186613"/>
            <a:ext cx="10364451" cy="989044"/>
          </a:xfrm>
        </p:spPr>
        <p:txBody>
          <a:bodyPr/>
          <a:lstStyle/>
          <a:p>
            <a:r>
              <a:rPr lang="cs-CZ" dirty="0" err="1"/>
              <a:t>Photovoltaik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Umwelt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63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AF7F2-46DA-4920-8F06-A0D2C792F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42187"/>
            <a:ext cx="10364451" cy="839755"/>
          </a:xfrm>
        </p:spPr>
        <p:txBody>
          <a:bodyPr>
            <a:normAutofit/>
          </a:bodyPr>
          <a:lstStyle/>
          <a:p>
            <a:r>
              <a:rPr lang="cs-CZ" dirty="0" err="1"/>
              <a:t>Fotovoltaika</a:t>
            </a:r>
            <a:r>
              <a:rPr lang="cs-CZ" dirty="0"/>
              <a:t> a životní prostředí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6A2F9-2ED8-4729-99BC-6B59E5B7DF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7072" y="3564294"/>
            <a:ext cx="11227323" cy="27422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Na střeše naší školy </a:t>
            </a:r>
            <a:r>
              <a:rPr lang="cs-CZ" dirty="0" smtClean="0"/>
              <a:t>v </a:t>
            </a:r>
            <a:r>
              <a:rPr lang="cs-CZ" smtClean="0"/>
              <a:t>sušici</a:t>
            </a:r>
            <a:r>
              <a:rPr lang="cs-CZ" dirty="0" smtClean="0"/>
              <a:t> jsou </a:t>
            </a:r>
            <a:r>
              <a:rPr lang="cs-CZ" dirty="0" smtClean="0"/>
              <a:t>instalovány </a:t>
            </a:r>
            <a:r>
              <a:rPr lang="cs-CZ" dirty="0" err="1" smtClean="0"/>
              <a:t>fotovoltaické</a:t>
            </a:r>
            <a:r>
              <a:rPr lang="cs-CZ" dirty="0" smtClean="0"/>
              <a:t> panely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Dodáváme elektrický proud do veřejné sítě.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451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3265714"/>
            <a:ext cx="10363826" cy="25254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Auf dem Dach unserer Schule </a:t>
            </a:r>
            <a:r>
              <a:rPr lang="cs-CZ" dirty="0" smtClean="0"/>
              <a:t>in Sušice </a:t>
            </a:r>
            <a:r>
              <a:rPr lang="de-DE" dirty="0" smtClean="0"/>
              <a:t>sind </a:t>
            </a:r>
            <a:r>
              <a:rPr lang="de-DE" dirty="0"/>
              <a:t>Photovoltaikanlagen </a:t>
            </a:r>
            <a:r>
              <a:rPr lang="de-DE" dirty="0" smtClean="0"/>
              <a:t>installiert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Wir </a:t>
            </a:r>
            <a:r>
              <a:rPr lang="de-DE" dirty="0"/>
              <a:t>liefern Strom in das öffentliche Netz.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Photovoltaik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Umwelt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2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0203" y="1300785"/>
            <a:ext cx="11030989" cy="2509213"/>
          </a:xfrm>
        </p:spPr>
        <p:txBody>
          <a:bodyPr>
            <a:normAutofit fontScale="90000"/>
          </a:bodyPr>
          <a:lstStyle/>
          <a:p>
            <a:r>
              <a:rPr lang="cs-CZ" dirty="0"/>
              <a:t>Životní prostředí v okolí </a:t>
            </a:r>
            <a:r>
              <a:rPr lang="cs-CZ" dirty="0" smtClean="0"/>
              <a:t>školy v Sušici</a:t>
            </a:r>
            <a:br>
              <a:rPr lang="cs-CZ" dirty="0" smtClean="0"/>
            </a:br>
            <a:r>
              <a:rPr lang="de-DE" dirty="0"/>
              <a:t>Umfeld rund um die </a:t>
            </a:r>
            <a:r>
              <a:rPr lang="de-DE" dirty="0" smtClean="0"/>
              <a:t>Schule</a:t>
            </a:r>
            <a:r>
              <a:rPr lang="cs-CZ" dirty="0" smtClean="0"/>
              <a:t> in Sušice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60709" y="3998168"/>
            <a:ext cx="8689976" cy="1371599"/>
          </a:xfrm>
        </p:spPr>
        <p:txBody>
          <a:bodyPr/>
          <a:lstStyle/>
          <a:p>
            <a:r>
              <a:rPr lang="cs-CZ" dirty="0" err="1" smtClean="0"/>
              <a:t>Fotovoltaika</a:t>
            </a:r>
            <a:r>
              <a:rPr lang="cs-CZ" dirty="0" smtClean="0"/>
              <a:t> </a:t>
            </a:r>
            <a:r>
              <a:rPr lang="cs-CZ" dirty="0"/>
              <a:t>a životní </a:t>
            </a:r>
            <a:r>
              <a:rPr lang="cs-CZ" dirty="0" smtClean="0"/>
              <a:t>prostředí</a:t>
            </a:r>
          </a:p>
          <a:p>
            <a:r>
              <a:rPr lang="cs-CZ" dirty="0" err="1"/>
              <a:t>Photovoltaik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Umwelt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10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249383"/>
            <a:ext cx="10364451" cy="731519"/>
          </a:xfrm>
        </p:spPr>
        <p:txBody>
          <a:bodyPr/>
          <a:lstStyle/>
          <a:p>
            <a:r>
              <a:rPr lang="cs-CZ" dirty="0" err="1"/>
              <a:t>Fotovoltaika</a:t>
            </a:r>
            <a:r>
              <a:rPr lang="cs-CZ" dirty="0"/>
              <a:t> a životní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7327" y="1253765"/>
            <a:ext cx="11104775" cy="5486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Chceme-li ušetřit životní prostředí i pro další generace, nesmíme jej vědomě ničit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Jedna z cest, jak životní prostředí ušetřit, je využít k výrobě elektřiny zdroje, které naše životní prostředí ničí co nejméně</a:t>
            </a:r>
          </a:p>
          <a:p>
            <a:pPr marL="0" indent="0">
              <a:buNone/>
            </a:pPr>
            <a:r>
              <a:rPr lang="cs-CZ" dirty="0"/>
              <a:t>Které to ale jsou?</a:t>
            </a:r>
          </a:p>
          <a:p>
            <a:pPr marL="0" indent="0">
              <a:buNone/>
            </a:pPr>
            <a:r>
              <a:rPr lang="cs-CZ" sz="2600" b="1" dirty="0"/>
              <a:t>Vezměme si zdroje pěkně popořádku: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Uhlí – spalováním se dostávají  do ovzduší škodlivé plyny – v posledních letech je to mnohem přísněji hlídané, ale přesto . 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Palivo v jaderných elektrárnách – ano, do ovzduší odchází pouze voda, resp. Pára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zdá se to jako celkem čistý zdroj – ale kam s jaderným odpadem??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Vítr – problém hluku a nepravidelnost foukání větru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Voda – úžasný zdroj, čistý zdroj, po staletí byly využívány i relativně malé vodní zdroje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ale kde vodu vzít, když neteče zrovna tudy?</a:t>
            </a:r>
          </a:p>
          <a:p>
            <a:pPr marL="0" indent="0" algn="ctr">
              <a:buNone/>
            </a:pPr>
            <a:r>
              <a:rPr lang="cs-CZ" dirty="0"/>
              <a:t> 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76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604864"/>
          </a:xfrm>
        </p:spPr>
        <p:txBody>
          <a:bodyPr/>
          <a:lstStyle/>
          <a:p>
            <a:r>
              <a:rPr lang="cs-CZ" dirty="0" err="1"/>
              <a:t>Photovoltaik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Umwelt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23307" y="1268964"/>
            <a:ext cx="11738538" cy="55890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Wenn wir die Umwelt für zukünftige Generationen erhalten wollen, dürfen wir sie nicht bewusst </a:t>
            </a:r>
            <a:r>
              <a:rPr lang="de-DE" dirty="0" smtClean="0"/>
              <a:t>zerstören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Eine </a:t>
            </a:r>
            <a:r>
              <a:rPr lang="de-DE" dirty="0"/>
              <a:t>Möglichkeit, die Umwelt zu schonen, besteht darin, Ressourcen, die unsere Umwelt erzeugen, so wenig wie möglich zur Stromerzeugung zu </a:t>
            </a:r>
            <a:r>
              <a:rPr lang="de-DE" dirty="0" smtClean="0"/>
              <a:t>verwenden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Aber </a:t>
            </a:r>
            <a:r>
              <a:rPr lang="de-DE" dirty="0"/>
              <a:t>welche sind das</a:t>
            </a:r>
            <a:r>
              <a:rPr lang="de-DE" dirty="0" smtClean="0"/>
              <a:t>?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 smtClean="0"/>
              <a:t>Nehmen </a:t>
            </a:r>
            <a:r>
              <a:rPr lang="de-DE" b="1" dirty="0"/>
              <a:t>wir die Ressourcen der Reihe </a:t>
            </a:r>
            <a:r>
              <a:rPr lang="de-DE" b="1" dirty="0" smtClean="0"/>
              <a:t>nach</a:t>
            </a:r>
            <a:endParaRPr lang="cs-CZ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:</a:t>
            </a:r>
            <a:r>
              <a:rPr lang="de-DE" dirty="0"/>
              <a:t>Kohle – durch Verbrennung gelangen schädliche Gase in die Luft – wurde in den letzten Jahren zwar viel strenger bewacht, aber immer noch.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.</a:t>
            </a:r>
            <a:r>
              <a:rPr lang="de-DE" dirty="0"/>
              <a:t>Brennstoff in Kernkraftwerken - ja, es wird nur Wasser in die Atmosphäre abgegeben bzw. </a:t>
            </a:r>
            <a:r>
              <a:rPr lang="de-DE" dirty="0" err="1"/>
              <a:t>DampfEs</a:t>
            </a:r>
            <a:r>
              <a:rPr lang="de-DE" dirty="0"/>
              <a:t> scheint eine ziemlich saubere Ressource zu sein - aber wohin mit Atommüll</a:t>
            </a:r>
            <a:r>
              <a:rPr lang="de-DE" dirty="0" smtClean="0"/>
              <a:t>?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Wind </a:t>
            </a:r>
            <a:r>
              <a:rPr lang="de-DE" dirty="0"/>
              <a:t>- das Problem von Lärm und unregelmäßigen </a:t>
            </a:r>
            <a:r>
              <a:rPr lang="de-DE" dirty="0" smtClean="0"/>
              <a:t>Windstößen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Wasser </a:t>
            </a:r>
            <a:r>
              <a:rPr lang="de-DE" dirty="0"/>
              <a:t>- eine erstaunliche Ressource, eine saubere Ressource und relativ kleine Wasserressourcen werden seit Jahrhunderten </a:t>
            </a:r>
            <a:r>
              <a:rPr lang="de-DE" dirty="0" smtClean="0"/>
              <a:t>verwendet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aber </a:t>
            </a:r>
            <a:r>
              <a:rPr lang="de-DE" dirty="0"/>
              <a:t>wo bekommt man Wasser, wenn es nicht so fließt?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49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3FF4F-5176-4ABB-A1E4-6C816FE8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48792"/>
            <a:ext cx="10364451" cy="857839"/>
          </a:xfrm>
        </p:spPr>
        <p:txBody>
          <a:bodyPr/>
          <a:lstStyle/>
          <a:p>
            <a:r>
              <a:rPr lang="cs-CZ" dirty="0" err="1"/>
              <a:t>Fotovoltaika</a:t>
            </a:r>
            <a:r>
              <a:rPr lang="cs-CZ" dirty="0"/>
              <a:t> a životní prostředí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6B503B-9363-4C31-AA3B-3D3E3B8D35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14021"/>
            <a:ext cx="10363826" cy="509518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A konečně se dostáváme ke </a:t>
            </a:r>
            <a:r>
              <a:rPr lang="cs-CZ" b="1" dirty="0"/>
              <a:t>zdroj</a:t>
            </a:r>
            <a:r>
              <a:rPr lang="cs-CZ" dirty="0"/>
              <a:t>i </a:t>
            </a:r>
            <a:r>
              <a:rPr lang="cs-CZ" b="1" dirty="0"/>
              <a:t>energie</a:t>
            </a:r>
            <a:r>
              <a:rPr lang="cs-CZ" dirty="0"/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která k nám </a:t>
            </a:r>
            <a:r>
              <a:rPr lang="cs-CZ" b="1" dirty="0"/>
              <a:t>přichází denně, přichází sama, tak proč ji nevyužít?</a:t>
            </a:r>
            <a:r>
              <a:rPr lang="cs-CZ" sz="2800" b="1" dirty="0"/>
              <a:t>    </a:t>
            </a:r>
          </a:p>
          <a:p>
            <a:pPr marL="0" indent="0" algn="ctr">
              <a:buNone/>
            </a:pPr>
            <a:endParaRPr lang="cs-CZ" sz="1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800" dirty="0" err="1"/>
              <a:t>Fotovoltaika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metoda přímé přeměny slunečního záření na elektřinu (</a:t>
            </a:r>
            <a:r>
              <a:rPr lang="cs-CZ" dirty="0" err="1"/>
              <a:t>ss</a:t>
            </a:r>
            <a:r>
              <a:rPr lang="cs-CZ" dirty="0"/>
              <a:t> proud)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Využívá se k tomu tzv. </a:t>
            </a:r>
            <a:r>
              <a:rPr lang="cs-CZ" b="1" dirty="0" err="1"/>
              <a:t>fotovoltaický</a:t>
            </a:r>
            <a:r>
              <a:rPr lang="cs-CZ" b="1" dirty="0"/>
              <a:t> jev</a:t>
            </a:r>
            <a:r>
              <a:rPr lang="cs-CZ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Principem je vlastní vodivost polovodičových látek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/>
              <a:t>uvolňování elektronů, vznik děr, PN přechod, difuzní napětí, pohyb volných elektronů, zdánlivý pohyb děr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/>
              <a:t>Ss</a:t>
            </a:r>
            <a:r>
              <a:rPr lang="cs-CZ" dirty="0"/>
              <a:t> proud pak musíme pomocí měniče přeměnit ve střídavý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střídavý proud nám dává širší možnosti využití elektrického proudu</a:t>
            </a:r>
          </a:p>
          <a:p>
            <a:pPr marL="0" indent="0">
              <a:buNone/>
            </a:pP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1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1978090"/>
            <a:ext cx="11924522" cy="59529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Schließlich kommen wir zu einer Energiequelle</a:t>
            </a:r>
            <a:r>
              <a:rPr lang="de-DE" dirty="0" smtClean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de-DE" dirty="0" smtClean="0"/>
              <a:t> </a:t>
            </a:r>
            <a:r>
              <a:rPr lang="de-DE" dirty="0"/>
              <a:t>täglich zu uns kommt, kommt alleine, warum also nicht nutzen</a:t>
            </a:r>
            <a:r>
              <a:rPr lang="de-DE" dirty="0" smtClean="0"/>
              <a:t>?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 smtClean="0"/>
              <a:t>Photovoltaik</a:t>
            </a:r>
            <a:endParaRPr lang="cs-CZ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Verfahren </a:t>
            </a:r>
            <a:r>
              <a:rPr lang="de-DE" dirty="0"/>
              <a:t>zur direkten Umwandlung von Sonnenstrahlung in Strom (Gleichstrom)Dazu wird das sogenannte </a:t>
            </a:r>
            <a:r>
              <a:rPr lang="de-DE" b="1" dirty="0" err="1"/>
              <a:t>photovoltaische</a:t>
            </a:r>
            <a:r>
              <a:rPr lang="de-DE" b="1" dirty="0"/>
              <a:t> Phänomen </a:t>
            </a:r>
            <a:r>
              <a:rPr lang="de-DE" dirty="0" smtClean="0"/>
              <a:t>genutzt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Das </a:t>
            </a:r>
            <a:r>
              <a:rPr lang="de-DE" dirty="0"/>
              <a:t>Prinzip ist die Eigenleitfähigkeit von </a:t>
            </a:r>
            <a:r>
              <a:rPr lang="de-DE" dirty="0" smtClean="0"/>
              <a:t>Halbleitersubstanze</a:t>
            </a:r>
            <a:r>
              <a:rPr lang="cs-CZ" dirty="0" smtClean="0"/>
              <a:t>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Elektronenfreisetzung</a:t>
            </a:r>
            <a:r>
              <a:rPr lang="de-DE" dirty="0"/>
              <a:t>, Lochbildung, PN-Übergang, Diffusionsspannung, freie Elektronenbewegung, scheinbare </a:t>
            </a:r>
            <a:r>
              <a:rPr lang="de-DE" dirty="0" smtClean="0"/>
              <a:t>Lochbewegung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Wir </a:t>
            </a:r>
            <a:r>
              <a:rPr lang="de-DE" dirty="0"/>
              <a:t>müssen dann einen Konverter verwenden, um den Gleichstrom in Wechselstrom </a:t>
            </a:r>
            <a:r>
              <a:rPr lang="de-DE" dirty="0" smtClean="0"/>
              <a:t>umzuwandeln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Wechselstrom </a:t>
            </a:r>
            <a:r>
              <a:rPr lang="de-DE" dirty="0"/>
              <a:t>eröffnet uns ein breiteres Anwendungsspektrum für Strom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Photovoltaik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Umwelt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15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226243"/>
            <a:ext cx="10364451" cy="1555423"/>
          </a:xfrm>
        </p:spPr>
        <p:txBody>
          <a:bodyPr/>
          <a:lstStyle/>
          <a:p>
            <a:r>
              <a:rPr lang="cs-CZ" dirty="0" err="1"/>
              <a:t>FOTOVOLTAIka</a:t>
            </a:r>
            <a:r>
              <a:rPr lang="cs-CZ" dirty="0"/>
              <a:t> a životní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706252"/>
            <a:ext cx="10363826" cy="4383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latin typeface="+mj-lt"/>
                <a:ea typeface="+mj-ea"/>
                <a:cs typeface="+mj-cs"/>
              </a:rPr>
              <a:t>využití </a:t>
            </a:r>
            <a:r>
              <a:rPr lang="cs-CZ" sz="2800" dirty="0" err="1">
                <a:latin typeface="+mj-lt"/>
                <a:ea typeface="+mj-ea"/>
                <a:cs typeface="+mj-cs"/>
              </a:rPr>
              <a:t>fotovoltaiky</a:t>
            </a:r>
            <a:endParaRPr lang="cs-CZ" sz="2800" dirty="0">
              <a:latin typeface="+mj-lt"/>
              <a:ea typeface="+mj-ea"/>
              <a:cs typeface="+mj-cs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>
                <a:latin typeface="+mj-lt"/>
                <a:ea typeface="+mj-ea"/>
                <a:cs typeface="+mj-cs"/>
              </a:rPr>
              <a:t>Ohřívání vody v bazénu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 err="1">
                <a:latin typeface="+mj-lt"/>
                <a:ea typeface="+mj-ea"/>
                <a:cs typeface="+mj-cs"/>
              </a:rPr>
              <a:t>Elektromobilita</a:t>
            </a:r>
            <a:endParaRPr lang="cs-CZ" sz="2000" dirty="0">
              <a:latin typeface="+mj-lt"/>
              <a:ea typeface="+mj-ea"/>
              <a:cs typeface="+mj-cs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>
                <a:latin typeface="+mj-lt"/>
                <a:ea typeface="+mj-ea"/>
                <a:cs typeface="+mj-cs"/>
              </a:rPr>
              <a:t>Ohřev užitkové vody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 err="1">
                <a:latin typeface="+mj-lt"/>
                <a:ea typeface="+mj-ea"/>
                <a:cs typeface="+mj-cs"/>
              </a:rPr>
              <a:t>Battery</a:t>
            </a:r>
            <a:r>
              <a:rPr lang="cs-CZ" sz="2000" dirty="0">
                <a:latin typeface="+mj-lt"/>
                <a:ea typeface="+mj-ea"/>
                <a:cs typeface="+mj-cs"/>
              </a:rPr>
              <a:t> box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>
                <a:latin typeface="+mj-lt"/>
                <a:ea typeface="+mj-ea"/>
                <a:cs typeface="+mj-cs"/>
              </a:rPr>
              <a:t>Vytápění domu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>
                <a:latin typeface="+mj-lt"/>
                <a:ea typeface="+mj-ea"/>
                <a:cs typeface="+mj-cs"/>
              </a:rPr>
              <a:t>Akumulace do vody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>
                <a:latin typeface="+mj-lt"/>
                <a:ea typeface="+mj-ea"/>
                <a:cs typeface="+mj-cs"/>
              </a:rPr>
              <a:t>Dodávání elektrické energie do sítě – vylepšení rozpočtu v rodině, firmě. ..</a:t>
            </a:r>
          </a:p>
        </p:txBody>
      </p:sp>
    </p:spTree>
    <p:extLst>
      <p:ext uri="{BB962C8B-B14F-4D97-AF65-F5344CB8AC3E}">
        <p14:creationId xmlns:p14="http://schemas.microsoft.com/office/powerpoint/2010/main" val="160664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64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Einsatz von </a:t>
            </a:r>
            <a:r>
              <a:rPr lang="de-DE" b="1" dirty="0" smtClean="0"/>
              <a:t>Photovoltaik</a:t>
            </a:r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Warmwasserbereitung </a:t>
            </a:r>
            <a:r>
              <a:rPr lang="de-DE" dirty="0"/>
              <a:t>im </a:t>
            </a:r>
            <a:r>
              <a:rPr lang="de-DE" dirty="0" smtClean="0"/>
              <a:t>Pool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Elektromobilität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Brauchwassererwärmung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Batteriefach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Hausheizung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Anreicherung </a:t>
            </a:r>
            <a:r>
              <a:rPr lang="de-DE" dirty="0"/>
              <a:t>im </a:t>
            </a:r>
            <a:r>
              <a:rPr lang="de-DE" dirty="0" smtClean="0"/>
              <a:t>Wasser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Strom </a:t>
            </a:r>
            <a:r>
              <a:rPr lang="de-DE" dirty="0"/>
              <a:t>ins Netz einspeisen - Budget in Familie, Unternehmen verbessern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Photovoltaik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Umwelt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11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2315E-6968-4F3C-BD9E-051A1446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26243"/>
            <a:ext cx="10364451" cy="1008669"/>
          </a:xfrm>
        </p:spPr>
        <p:txBody>
          <a:bodyPr/>
          <a:lstStyle/>
          <a:p>
            <a:r>
              <a:rPr lang="cs-CZ" dirty="0" err="1"/>
              <a:t>Fotovoltaika</a:t>
            </a:r>
            <a:r>
              <a:rPr lang="cs-CZ" dirty="0"/>
              <a:t> a životní prostředí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283D92-9F7A-4995-BFEE-66F26CA28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1002" y="1423447"/>
            <a:ext cx="10689995" cy="50810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900" b="1" dirty="0"/>
              <a:t>Výhody:</a:t>
            </a:r>
            <a:r>
              <a:rPr lang="cs-CZ" b="1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Množství sluneční energie dopadající na zemský povrch je tak obrovské, že by současnou spotřebu pokrylo 6000 krát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Solární energie má také nejvyšší hustotu výkonu (celosvětový průměr je 170 W/m</a:t>
            </a:r>
            <a:r>
              <a:rPr lang="cs-CZ" baseline="30000" dirty="0"/>
              <a:t>2</a:t>
            </a:r>
            <a:r>
              <a:rPr lang="cs-CZ" dirty="0"/>
              <a:t>) ze všech známých zdrojů obnovitelné energie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Během výroby elektrické energie </a:t>
            </a:r>
            <a:r>
              <a:rPr lang="cs-CZ" dirty="0" err="1"/>
              <a:t>fotovoltaický</a:t>
            </a:r>
            <a:r>
              <a:rPr lang="cs-CZ" dirty="0"/>
              <a:t> systém neznečišťuje životní prostředí a nevznikají emise skleníkových plynů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Znečištění během výroby a likvidace zařízení se dá udržet pod kontrolou a metody likvidace jsou již běžně známé 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Také na vývoji technologií na recyklaci zařízení po skončení jejich užitečného života se neustále pracuje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/>
              <a:t>Fotovoltaické</a:t>
            </a:r>
            <a:r>
              <a:rPr lang="cs-CZ" dirty="0"/>
              <a:t> systémy vyžadují minimální údržbu po jejich nainstalování a palivo (v tomto případě slunce) je zadarmo, Provozní náklady jsou tudíž extrémně nízké ve srovnání s ostatními zdroji energie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Pokud je </a:t>
            </a:r>
            <a:r>
              <a:rPr lang="cs-CZ" dirty="0" err="1"/>
              <a:t>fotovoltaický</a:t>
            </a:r>
            <a:r>
              <a:rPr lang="cs-CZ" dirty="0"/>
              <a:t> systém připojen na síť, energie může být spotřebována místně a tudíž se snižují náklady spojené s přenosem elektrické energie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495813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313</TotalTime>
  <Words>1221</Words>
  <Application>Microsoft Office PowerPoint</Application>
  <PresentationFormat>Širokoúhlá obrazovka</PresentationFormat>
  <Paragraphs>145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Tw Cen MT</vt:lpstr>
      <vt:lpstr>Wingdings</vt:lpstr>
      <vt:lpstr>Kapka</vt:lpstr>
      <vt:lpstr>Číslo projektu / Projektnummer:  320 Název projektu: Udržitelnost a ochrana životního prostředí ve škole,  v práci a ve společnosti. Projektname: Nachhaltigkeit und Umweltschutz in Schule,  Beruf und Gesellschaft. </vt:lpstr>
      <vt:lpstr>Životní prostředí v okolí školy v Sušici Umfeld rund um die Schule in Sušice </vt:lpstr>
      <vt:lpstr>Fotovoltaika a životní prostředí</vt:lpstr>
      <vt:lpstr>Photovoltaik und Umwelt</vt:lpstr>
      <vt:lpstr>Fotovoltaika a životní prostředí</vt:lpstr>
      <vt:lpstr>Photovoltaik und Umwelt</vt:lpstr>
      <vt:lpstr>FOTOVOLTAIka a životní prostředí</vt:lpstr>
      <vt:lpstr>Photovoltaik und Umwelt</vt:lpstr>
      <vt:lpstr>Fotovoltaika a životní prostředí</vt:lpstr>
      <vt:lpstr>Photovoltaik und Umwelt</vt:lpstr>
      <vt:lpstr>Fotovoltaika a životní prostředí</vt:lpstr>
      <vt:lpstr>Photovoltaik und Umwelt</vt:lpstr>
      <vt:lpstr>Fotovoltaika a životní prostředí</vt:lpstr>
      <vt:lpstr>Photovoltaik und Umwelt</vt:lpstr>
      <vt:lpstr>Fotovoltaika a životní prostředí</vt:lpstr>
      <vt:lpstr>Photovoltaik und Umwelt</vt:lpstr>
      <vt:lpstr>Fotovoltaika a životní prostředí</vt:lpstr>
      <vt:lpstr>Photovoltaik und Umwelt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Fotovoltaické systémy</dc:title>
  <dc:creator>Miroslava Hosnedlová, Ing.</dc:creator>
  <cp:lastModifiedBy>Marie Hlaváčová, Ing.</cp:lastModifiedBy>
  <cp:revision>39</cp:revision>
  <dcterms:created xsi:type="dcterms:W3CDTF">2021-06-10T10:40:00Z</dcterms:created>
  <dcterms:modified xsi:type="dcterms:W3CDTF">2022-02-01T19:11:23Z</dcterms:modified>
</cp:coreProperties>
</file>