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62" r:id="rId6"/>
    <p:sldId id="263" r:id="rId7"/>
    <p:sldId id="269" r:id="rId8"/>
    <p:sldId id="258" r:id="rId9"/>
    <p:sldId id="270" r:id="rId10"/>
    <p:sldId id="264" r:id="rId11"/>
    <p:sldId id="265" r:id="rId12"/>
    <p:sldId id="266" r:id="rId13"/>
    <p:sldId id="267" r:id="rId14"/>
    <p:sldId id="268" r:id="rId1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3" autoAdjust="0"/>
    <p:restoredTop sz="94660"/>
  </p:normalViewPr>
  <p:slideViewPr>
    <p:cSldViewPr snapToGrid="0">
      <p:cViewPr varScale="1">
        <p:scale>
          <a:sx n="33" d="100"/>
          <a:sy n="33" d="100"/>
        </p:scale>
        <p:origin x="62" y="4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9A19D368-81B9-47AA-AD26-BEE0C59FDB40}" type="datetimeFigureOut">
              <a:rPr lang="cs-CZ" smtClean="0"/>
              <a:t>01.02.2022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CE18358-5226-48E6-9F68-4806A0433F71}" type="slidenum">
              <a:rPr lang="cs-CZ" smtClean="0"/>
              <a:t>‹#›</a:t>
            </a:fld>
            <a:endParaRPr lang="cs-CZ"/>
          </a:p>
        </p:txBody>
      </p:sp>
    </p:spTree>
    <p:extLst>
      <p:ext uri="{BB962C8B-B14F-4D97-AF65-F5344CB8AC3E}">
        <p14:creationId xmlns:p14="http://schemas.microsoft.com/office/powerpoint/2010/main" val="138884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A19D368-81B9-47AA-AD26-BEE0C59FDB40}" type="datetimeFigureOut">
              <a:rPr lang="cs-CZ" smtClean="0"/>
              <a:t>01.02.2022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CE18358-5226-48E6-9F68-4806A0433F71}" type="slidenum">
              <a:rPr lang="cs-CZ" smtClean="0"/>
              <a:t>‹#›</a:t>
            </a:fld>
            <a:endParaRPr lang="cs-CZ"/>
          </a:p>
        </p:txBody>
      </p:sp>
    </p:spTree>
    <p:extLst>
      <p:ext uri="{BB962C8B-B14F-4D97-AF65-F5344CB8AC3E}">
        <p14:creationId xmlns:p14="http://schemas.microsoft.com/office/powerpoint/2010/main" val="2645099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A19D368-81B9-47AA-AD26-BEE0C59FDB40}" type="datetimeFigureOut">
              <a:rPr lang="cs-CZ" smtClean="0"/>
              <a:t>01.02.2022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CE18358-5226-48E6-9F68-4806A0433F71}" type="slidenum">
              <a:rPr lang="cs-CZ" smtClean="0"/>
              <a:t>‹#›</a:t>
            </a:fld>
            <a:endParaRPr lang="cs-CZ"/>
          </a:p>
        </p:txBody>
      </p:sp>
    </p:spTree>
    <p:extLst>
      <p:ext uri="{BB962C8B-B14F-4D97-AF65-F5344CB8AC3E}">
        <p14:creationId xmlns:p14="http://schemas.microsoft.com/office/powerpoint/2010/main" val="121985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A19D368-81B9-47AA-AD26-BEE0C59FDB40}" type="datetimeFigureOut">
              <a:rPr lang="cs-CZ" smtClean="0"/>
              <a:t>01.02.2022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CE18358-5226-48E6-9F68-4806A0433F71}" type="slidenum">
              <a:rPr lang="cs-CZ" smtClean="0"/>
              <a:t>‹#›</a:t>
            </a:fld>
            <a:endParaRPr lang="cs-CZ"/>
          </a:p>
        </p:txBody>
      </p:sp>
    </p:spTree>
    <p:extLst>
      <p:ext uri="{BB962C8B-B14F-4D97-AF65-F5344CB8AC3E}">
        <p14:creationId xmlns:p14="http://schemas.microsoft.com/office/powerpoint/2010/main" val="642762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9A19D368-81B9-47AA-AD26-BEE0C59FDB40}" type="datetimeFigureOut">
              <a:rPr lang="cs-CZ" smtClean="0"/>
              <a:t>01.02.2022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CE18358-5226-48E6-9F68-4806A0433F71}" type="slidenum">
              <a:rPr lang="cs-CZ" smtClean="0"/>
              <a:t>‹#›</a:t>
            </a:fld>
            <a:endParaRPr lang="cs-CZ"/>
          </a:p>
        </p:txBody>
      </p:sp>
    </p:spTree>
    <p:extLst>
      <p:ext uri="{BB962C8B-B14F-4D97-AF65-F5344CB8AC3E}">
        <p14:creationId xmlns:p14="http://schemas.microsoft.com/office/powerpoint/2010/main" val="3842662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9A19D368-81B9-47AA-AD26-BEE0C59FDB40}" type="datetimeFigureOut">
              <a:rPr lang="cs-CZ" smtClean="0"/>
              <a:t>01.02.2022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CE18358-5226-48E6-9F68-4806A0433F71}" type="slidenum">
              <a:rPr lang="cs-CZ" smtClean="0"/>
              <a:t>‹#›</a:t>
            </a:fld>
            <a:endParaRPr lang="cs-CZ"/>
          </a:p>
        </p:txBody>
      </p:sp>
    </p:spTree>
    <p:extLst>
      <p:ext uri="{BB962C8B-B14F-4D97-AF65-F5344CB8AC3E}">
        <p14:creationId xmlns:p14="http://schemas.microsoft.com/office/powerpoint/2010/main" val="2410148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9A19D368-81B9-47AA-AD26-BEE0C59FDB40}" type="datetimeFigureOut">
              <a:rPr lang="cs-CZ" smtClean="0"/>
              <a:t>01.02.2022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DCE18358-5226-48E6-9F68-4806A0433F71}" type="slidenum">
              <a:rPr lang="cs-CZ" smtClean="0"/>
              <a:t>‹#›</a:t>
            </a:fld>
            <a:endParaRPr lang="cs-CZ"/>
          </a:p>
        </p:txBody>
      </p:sp>
    </p:spTree>
    <p:extLst>
      <p:ext uri="{BB962C8B-B14F-4D97-AF65-F5344CB8AC3E}">
        <p14:creationId xmlns:p14="http://schemas.microsoft.com/office/powerpoint/2010/main" val="697509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9A19D368-81B9-47AA-AD26-BEE0C59FDB40}" type="datetimeFigureOut">
              <a:rPr lang="cs-CZ" smtClean="0"/>
              <a:t>01.02.2022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DCE18358-5226-48E6-9F68-4806A0433F71}" type="slidenum">
              <a:rPr lang="cs-CZ" smtClean="0"/>
              <a:t>‹#›</a:t>
            </a:fld>
            <a:endParaRPr lang="cs-CZ"/>
          </a:p>
        </p:txBody>
      </p:sp>
    </p:spTree>
    <p:extLst>
      <p:ext uri="{BB962C8B-B14F-4D97-AF65-F5344CB8AC3E}">
        <p14:creationId xmlns:p14="http://schemas.microsoft.com/office/powerpoint/2010/main" val="1922884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A19D368-81B9-47AA-AD26-BEE0C59FDB40}" type="datetimeFigureOut">
              <a:rPr lang="cs-CZ" smtClean="0"/>
              <a:t>01.02.2022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DCE18358-5226-48E6-9F68-4806A0433F71}" type="slidenum">
              <a:rPr lang="cs-CZ" smtClean="0"/>
              <a:t>‹#›</a:t>
            </a:fld>
            <a:endParaRPr lang="cs-CZ"/>
          </a:p>
        </p:txBody>
      </p:sp>
    </p:spTree>
    <p:extLst>
      <p:ext uri="{BB962C8B-B14F-4D97-AF65-F5344CB8AC3E}">
        <p14:creationId xmlns:p14="http://schemas.microsoft.com/office/powerpoint/2010/main" val="2314974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9A19D368-81B9-47AA-AD26-BEE0C59FDB40}" type="datetimeFigureOut">
              <a:rPr lang="cs-CZ" smtClean="0"/>
              <a:t>01.02.2022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CE18358-5226-48E6-9F68-4806A0433F71}" type="slidenum">
              <a:rPr lang="cs-CZ" smtClean="0"/>
              <a:t>‹#›</a:t>
            </a:fld>
            <a:endParaRPr lang="cs-CZ"/>
          </a:p>
        </p:txBody>
      </p:sp>
    </p:spTree>
    <p:extLst>
      <p:ext uri="{BB962C8B-B14F-4D97-AF65-F5344CB8AC3E}">
        <p14:creationId xmlns:p14="http://schemas.microsoft.com/office/powerpoint/2010/main" val="1958151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9A19D368-81B9-47AA-AD26-BEE0C59FDB40}" type="datetimeFigureOut">
              <a:rPr lang="cs-CZ" smtClean="0"/>
              <a:t>01.02.2022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CE18358-5226-48E6-9F68-4806A0433F71}" type="slidenum">
              <a:rPr lang="cs-CZ" smtClean="0"/>
              <a:t>‹#›</a:t>
            </a:fld>
            <a:endParaRPr lang="cs-CZ"/>
          </a:p>
        </p:txBody>
      </p:sp>
    </p:spTree>
    <p:extLst>
      <p:ext uri="{BB962C8B-B14F-4D97-AF65-F5344CB8AC3E}">
        <p14:creationId xmlns:p14="http://schemas.microsoft.com/office/powerpoint/2010/main" val="4097934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9D368-81B9-47AA-AD26-BEE0C59FDB40}" type="datetimeFigureOut">
              <a:rPr lang="cs-CZ" smtClean="0"/>
              <a:t>01.02.2022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18358-5226-48E6-9F68-4806A0433F71}" type="slidenum">
              <a:rPr lang="cs-CZ" smtClean="0"/>
              <a:t>‹#›</a:t>
            </a:fld>
            <a:endParaRPr lang="cs-CZ"/>
          </a:p>
        </p:txBody>
      </p:sp>
    </p:spTree>
    <p:extLst>
      <p:ext uri="{BB962C8B-B14F-4D97-AF65-F5344CB8AC3E}">
        <p14:creationId xmlns:p14="http://schemas.microsoft.com/office/powerpoint/2010/main" val="1870166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44137" y="521472"/>
            <a:ext cx="11051177" cy="2744242"/>
          </a:xfrm>
        </p:spPr>
        <p:txBody>
          <a:bodyPr>
            <a:normAutofit fontScale="90000"/>
          </a:bodyPr>
          <a:lstStyle/>
          <a:p>
            <a:r>
              <a:rPr lang="cs-CZ" sz="2700" dirty="0"/>
              <a:t>Číslo projektu / </a:t>
            </a:r>
            <a:r>
              <a:rPr lang="de-DE" sz="2700" dirty="0"/>
              <a:t>Projektnummer</a:t>
            </a:r>
            <a:r>
              <a:rPr lang="cs-CZ" sz="2700" dirty="0"/>
              <a:t>:  320</a:t>
            </a:r>
            <a:br>
              <a:rPr lang="cs-CZ" sz="2700" dirty="0"/>
            </a:br>
            <a:r>
              <a:rPr lang="cs-CZ" sz="2700" dirty="0"/>
              <a:t>Název projektu: Udržitelnost a ochrana životního prostředí ve škole, </a:t>
            </a:r>
            <a:r>
              <a:rPr lang="cs-CZ" sz="2700" dirty="0" smtClean="0"/>
              <a:t/>
            </a:r>
            <a:br>
              <a:rPr lang="cs-CZ" sz="2700" dirty="0" smtClean="0"/>
            </a:br>
            <a:r>
              <a:rPr lang="cs-CZ" sz="2700" dirty="0" smtClean="0"/>
              <a:t>v </a:t>
            </a:r>
            <a:r>
              <a:rPr lang="cs-CZ" sz="2700" dirty="0"/>
              <a:t>práci a ve společnosti.</a:t>
            </a:r>
            <a:br>
              <a:rPr lang="cs-CZ" sz="2700" dirty="0"/>
            </a:br>
            <a:r>
              <a:rPr lang="de-DE" sz="2700" dirty="0"/>
              <a:t>Projektname: Nachhaltigkeit und Umweltschutz in Schule, Beruf und Gesellschaft.</a:t>
            </a:r>
            <a:r>
              <a:rPr lang="cs-CZ" dirty="0"/>
              <a:t/>
            </a:r>
            <a:br>
              <a:rPr lang="cs-CZ" dirty="0"/>
            </a:br>
            <a:endParaRPr lang="cs-CZ" dirty="0"/>
          </a:p>
        </p:txBody>
      </p:sp>
      <p:sp>
        <p:nvSpPr>
          <p:cNvPr id="3" name="Podnadpis 2"/>
          <p:cNvSpPr>
            <a:spLocks noGrp="1"/>
          </p:cNvSpPr>
          <p:nvPr>
            <p:ph type="subTitle" idx="1"/>
          </p:nvPr>
        </p:nvSpPr>
        <p:spPr>
          <a:xfrm>
            <a:off x="444137" y="4223656"/>
            <a:ext cx="10798629" cy="1280161"/>
          </a:xfrm>
        </p:spPr>
        <p:txBody>
          <a:bodyPr>
            <a:noAutofit/>
          </a:bodyPr>
          <a:lstStyle/>
          <a:p>
            <a:r>
              <a:rPr lang="cs-CZ" sz="4000" dirty="0"/>
              <a:t>Pracovní skupina po stopách </a:t>
            </a:r>
            <a:r>
              <a:rPr lang="cs-CZ" sz="4000" dirty="0" smtClean="0"/>
              <a:t>minulosti</a:t>
            </a:r>
          </a:p>
          <a:p>
            <a:r>
              <a:rPr lang="cs-CZ" sz="4000" dirty="0" err="1" smtClean="0"/>
              <a:t>Arbeitsgruppe</a:t>
            </a:r>
            <a:r>
              <a:rPr lang="cs-CZ" sz="4000" dirty="0" smtClean="0"/>
              <a:t> – </a:t>
            </a:r>
            <a:r>
              <a:rPr lang="cs-CZ" sz="4000" dirty="0" err="1" smtClean="0"/>
              <a:t>auf</a:t>
            </a:r>
            <a:r>
              <a:rPr lang="cs-CZ" sz="4000" dirty="0" smtClean="0"/>
              <a:t> </a:t>
            </a:r>
            <a:r>
              <a:rPr lang="cs-CZ" sz="4000" dirty="0" err="1" smtClean="0"/>
              <a:t>Spuren</a:t>
            </a:r>
            <a:r>
              <a:rPr lang="cs-CZ" sz="4000" dirty="0" smtClean="0"/>
              <a:t> der </a:t>
            </a:r>
            <a:r>
              <a:rPr lang="cs-CZ" sz="4000" dirty="0" err="1" smtClean="0"/>
              <a:t>Vergangenheit</a:t>
            </a:r>
            <a:endParaRPr lang="cs-CZ" sz="4000" dirty="0" smtClean="0"/>
          </a:p>
          <a:p>
            <a:r>
              <a:rPr lang="cs-CZ" sz="4000" dirty="0" smtClean="0"/>
              <a:t>Sušice – květen/</a:t>
            </a:r>
            <a:r>
              <a:rPr lang="cs-CZ" sz="4000" dirty="0" err="1" smtClean="0"/>
              <a:t>Mai</a:t>
            </a:r>
            <a:r>
              <a:rPr lang="cs-CZ" sz="4000" dirty="0" smtClean="0"/>
              <a:t> 2021</a:t>
            </a:r>
            <a:endParaRPr lang="cs-CZ" sz="4000" dirty="0"/>
          </a:p>
        </p:txBody>
      </p:sp>
      <p:pic>
        <p:nvPicPr>
          <p:cNvPr id="4" name="Obrázek 3" descr="C:\Users\hlavacovam\Desktop\Logo ke kontrole image004.jpg"/>
          <p:cNvPicPr/>
          <p:nvPr/>
        </p:nvPicPr>
        <p:blipFill>
          <a:blip r:embed="rId2">
            <a:extLst>
              <a:ext uri="{28A0092B-C50C-407E-A947-70E740481C1C}">
                <a14:useLocalDpi xmlns:a14="http://schemas.microsoft.com/office/drawing/2010/main" val="0"/>
              </a:ext>
            </a:extLst>
          </a:blip>
          <a:srcRect/>
          <a:stretch>
            <a:fillRect/>
          </a:stretch>
        </p:blipFill>
        <p:spPr bwMode="auto">
          <a:xfrm>
            <a:off x="3897630" y="2679110"/>
            <a:ext cx="4396740" cy="855345"/>
          </a:xfrm>
          <a:prstGeom prst="rect">
            <a:avLst/>
          </a:prstGeom>
          <a:noFill/>
          <a:ln>
            <a:noFill/>
          </a:ln>
        </p:spPr>
      </p:pic>
    </p:spTree>
    <p:extLst>
      <p:ext uri="{BB962C8B-B14F-4D97-AF65-F5344CB8AC3E}">
        <p14:creationId xmlns:p14="http://schemas.microsoft.com/office/powerpoint/2010/main" val="3240303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Obchod Šumava </a:t>
            </a:r>
            <a:r>
              <a:rPr lang="cs-CZ" dirty="0"/>
              <a:t>– Bavorsko</a:t>
            </a:r>
            <a:br>
              <a:rPr lang="cs-CZ" dirty="0"/>
            </a:br>
            <a:r>
              <a:rPr lang="cs-CZ" dirty="0" err="1"/>
              <a:t>Handel</a:t>
            </a:r>
            <a:r>
              <a:rPr lang="cs-CZ" dirty="0"/>
              <a:t> </a:t>
            </a:r>
            <a:r>
              <a:rPr lang="cs-CZ" dirty="0" err="1"/>
              <a:t>zwischen</a:t>
            </a:r>
            <a:r>
              <a:rPr lang="cs-CZ" dirty="0"/>
              <a:t> </a:t>
            </a:r>
            <a:r>
              <a:rPr lang="cs-CZ" dirty="0" err="1"/>
              <a:t>Böhmerwald</a:t>
            </a:r>
            <a:r>
              <a:rPr lang="cs-CZ" dirty="0"/>
              <a:t> - </a:t>
            </a:r>
            <a:r>
              <a:rPr lang="cs-CZ" dirty="0" err="1"/>
              <a:t>Bayern</a:t>
            </a:r>
            <a:endParaRPr lang="cs-CZ" dirty="0"/>
          </a:p>
        </p:txBody>
      </p:sp>
      <p:sp>
        <p:nvSpPr>
          <p:cNvPr id="3" name="Zástupný symbol pro obsah 2"/>
          <p:cNvSpPr>
            <a:spLocks noGrp="1"/>
          </p:cNvSpPr>
          <p:nvPr>
            <p:ph sz="half" idx="1"/>
          </p:nvPr>
        </p:nvSpPr>
        <p:spPr>
          <a:xfrm>
            <a:off x="515815" y="2394856"/>
            <a:ext cx="6799385" cy="4463143"/>
          </a:xfrm>
        </p:spPr>
        <p:txBody>
          <a:bodyPr>
            <a:normAutofit/>
          </a:bodyPr>
          <a:lstStyle/>
          <a:p>
            <a:r>
              <a:rPr lang="cs-CZ" sz="2400" dirty="0"/>
              <a:t>Z Bavorska výměnou za </a:t>
            </a:r>
            <a:r>
              <a:rPr lang="cs-CZ" sz="2400" dirty="0" err="1"/>
              <a:t>páteříky</a:t>
            </a:r>
            <a:r>
              <a:rPr lang="cs-CZ" sz="2400" dirty="0"/>
              <a:t> přicházely buď peníze nebo objednané zboží ať už pro skláře, či určené k dalšímu prodeji – látky, brousky, koření, proso, víno nebo například náboženská literatura</a:t>
            </a:r>
            <a:r>
              <a:rPr lang="cs-CZ" sz="2400" dirty="0" smtClean="0"/>
              <a:t>.</a:t>
            </a:r>
          </a:p>
          <a:p>
            <a:pPr marL="0" indent="0">
              <a:buNone/>
            </a:pPr>
            <a:endParaRPr lang="cs-CZ" sz="2400" dirty="0" smtClean="0"/>
          </a:p>
          <a:p>
            <a:r>
              <a:rPr lang="de-DE" sz="2400" dirty="0"/>
              <a:t>Aus Bayern kamen für </a:t>
            </a:r>
            <a:r>
              <a:rPr lang="cs-CZ" sz="2400" dirty="0" err="1" smtClean="0"/>
              <a:t>die</a:t>
            </a:r>
            <a:r>
              <a:rPr lang="cs-CZ" sz="2400" dirty="0" smtClean="0"/>
              <a:t> </a:t>
            </a:r>
            <a:r>
              <a:rPr lang="cs-CZ" sz="2400" dirty="0" err="1" smtClean="0"/>
              <a:t>Glasperlen</a:t>
            </a:r>
            <a:r>
              <a:rPr lang="cs-CZ" sz="2400" dirty="0" smtClean="0"/>
              <a:t> </a:t>
            </a:r>
            <a:r>
              <a:rPr lang="de-DE" sz="2400" dirty="0" smtClean="0"/>
              <a:t>entweder </a:t>
            </a:r>
            <a:r>
              <a:rPr lang="de-DE" sz="2400" dirty="0"/>
              <a:t>Geld oder bestellte </a:t>
            </a:r>
            <a:r>
              <a:rPr lang="de-DE" sz="2400" dirty="0" smtClean="0"/>
              <a:t>Waren</a:t>
            </a:r>
            <a:r>
              <a:rPr lang="cs-CZ" sz="2400" dirty="0" smtClean="0"/>
              <a:t> </a:t>
            </a:r>
            <a:r>
              <a:rPr lang="de-DE" sz="2400" dirty="0" smtClean="0"/>
              <a:t>für </a:t>
            </a:r>
            <a:r>
              <a:rPr lang="de-DE" sz="2400" dirty="0"/>
              <a:t>Glasmacher oder zum Weiterverkauf bestimmt - Stoffe, Wetzsteine, Gewürze, Hirse, Wein oder zum Beispiel religiöse Literatur.</a:t>
            </a:r>
            <a:endParaRPr lang="cs-CZ" sz="2400" dirty="0"/>
          </a:p>
        </p:txBody>
      </p:sp>
      <p:pic>
        <p:nvPicPr>
          <p:cNvPr id="6" name="Zástupný symbol pro obsah 5"/>
          <p:cNvPicPr>
            <a:picLocks noGrp="1" noChangeAspect="1"/>
          </p:cNvPicPr>
          <p:nvPr>
            <p:ph sz="half" idx="2"/>
          </p:nvPr>
        </p:nvPicPr>
        <p:blipFill>
          <a:blip r:embed="rId2"/>
          <a:stretch>
            <a:fillRect/>
          </a:stretch>
        </p:blipFill>
        <p:spPr>
          <a:xfrm>
            <a:off x="7805515" y="3024554"/>
            <a:ext cx="3548285" cy="2657789"/>
          </a:xfrm>
          <a:prstGeom prst="rect">
            <a:avLst/>
          </a:prstGeom>
        </p:spPr>
      </p:pic>
    </p:spTree>
    <p:extLst>
      <p:ext uri="{BB962C8B-B14F-4D97-AF65-F5344CB8AC3E}">
        <p14:creationId xmlns:p14="http://schemas.microsoft.com/office/powerpoint/2010/main" val="1424601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Možná i vy najdete</a:t>
            </a:r>
            <a:r>
              <a:rPr lang="cs-CZ" dirty="0" smtClean="0"/>
              <a:t>….</a:t>
            </a:r>
            <a:br>
              <a:rPr lang="cs-CZ" dirty="0" smtClean="0"/>
            </a:br>
            <a:r>
              <a:rPr lang="cs-CZ" dirty="0" err="1" smtClean="0"/>
              <a:t>Möglich</a:t>
            </a:r>
            <a:r>
              <a:rPr lang="cs-CZ" dirty="0" smtClean="0"/>
              <a:t> </a:t>
            </a:r>
            <a:r>
              <a:rPr lang="cs-CZ" dirty="0" err="1" smtClean="0"/>
              <a:t>auch</a:t>
            </a:r>
            <a:r>
              <a:rPr lang="cs-CZ" dirty="0" smtClean="0"/>
              <a:t> </a:t>
            </a:r>
            <a:r>
              <a:rPr lang="cs-CZ" dirty="0" err="1" smtClean="0"/>
              <a:t>sie</a:t>
            </a:r>
            <a:r>
              <a:rPr lang="cs-CZ" dirty="0" smtClean="0"/>
              <a:t> </a:t>
            </a:r>
            <a:r>
              <a:rPr lang="cs-CZ" dirty="0" err="1" smtClean="0"/>
              <a:t>finden</a:t>
            </a:r>
            <a:r>
              <a:rPr lang="cs-CZ" dirty="0" smtClean="0"/>
              <a:t>….</a:t>
            </a:r>
            <a:endParaRPr lang="cs-CZ" dirty="0"/>
          </a:p>
        </p:txBody>
      </p:sp>
      <p:sp>
        <p:nvSpPr>
          <p:cNvPr id="3" name="Zástupný symbol pro obsah 2"/>
          <p:cNvSpPr>
            <a:spLocks noGrp="1"/>
          </p:cNvSpPr>
          <p:nvPr>
            <p:ph sz="half" idx="1"/>
          </p:nvPr>
        </p:nvSpPr>
        <p:spPr>
          <a:xfrm>
            <a:off x="838200" y="2481943"/>
            <a:ext cx="5181600" cy="3695020"/>
          </a:xfrm>
        </p:spPr>
        <p:txBody>
          <a:bodyPr/>
          <a:lstStyle/>
          <a:p>
            <a:r>
              <a:rPr lang="cs-CZ" sz="2400" dirty="0" smtClean="0"/>
              <a:t>Dodnes </a:t>
            </a:r>
            <a:r>
              <a:rPr lang="cs-CZ" sz="2400" dirty="0"/>
              <a:t>se dají kolem starých hutí a v potocích, které z nich vytékají, najít úlomky skla nebo také při troše štěstí dokonce celé korálky. </a:t>
            </a:r>
            <a:endParaRPr lang="cs-CZ" sz="2400" dirty="0" smtClean="0"/>
          </a:p>
          <a:p>
            <a:endParaRPr lang="cs-CZ" sz="2400" dirty="0"/>
          </a:p>
          <a:p>
            <a:r>
              <a:rPr lang="de-DE" sz="2400" dirty="0"/>
              <a:t>Rund um die alten Hütten, in den Bächen, die um die Hütten flossen, sind noch heute Glasscherben und glücklicherweise auch Perlen zu finden.</a:t>
            </a:r>
            <a:endParaRPr lang="cs-CZ" sz="2400" dirty="0"/>
          </a:p>
          <a:p>
            <a:endParaRPr lang="cs-CZ" dirty="0"/>
          </a:p>
        </p:txBody>
      </p:sp>
      <p:pic>
        <p:nvPicPr>
          <p:cNvPr id="8194" name="Picture 2" descr="Ohlédnutí za 2018 | LovecPokladu.cz"/>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898722" y="2291882"/>
            <a:ext cx="4455077" cy="3100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45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Vinuté </a:t>
            </a:r>
            <a:r>
              <a:rPr lang="cs-CZ" dirty="0" smtClean="0"/>
              <a:t>perle dnes. </a:t>
            </a:r>
            <a:r>
              <a:rPr lang="cs-CZ" dirty="0" err="1" smtClean="0"/>
              <a:t>Glasperlen</a:t>
            </a:r>
            <a:r>
              <a:rPr lang="cs-CZ" dirty="0" smtClean="0"/>
              <a:t> </a:t>
            </a:r>
            <a:r>
              <a:rPr lang="cs-CZ" dirty="0" err="1" smtClean="0"/>
              <a:t>heute</a:t>
            </a:r>
            <a:r>
              <a:rPr lang="cs-CZ" dirty="0" smtClean="0"/>
              <a:t>.</a:t>
            </a:r>
            <a:endParaRPr lang="cs-CZ" dirty="0"/>
          </a:p>
        </p:txBody>
      </p:sp>
      <p:sp>
        <p:nvSpPr>
          <p:cNvPr id="3" name="Zástupný symbol pro obsah 2"/>
          <p:cNvSpPr>
            <a:spLocks noGrp="1"/>
          </p:cNvSpPr>
          <p:nvPr>
            <p:ph sz="half" idx="1"/>
          </p:nvPr>
        </p:nvSpPr>
        <p:spPr>
          <a:xfrm>
            <a:off x="838199" y="2302905"/>
            <a:ext cx="5421923" cy="3874057"/>
          </a:xfrm>
        </p:spPr>
        <p:txBody>
          <a:bodyPr>
            <a:normAutofit/>
          </a:bodyPr>
          <a:lstStyle/>
          <a:p>
            <a:r>
              <a:rPr lang="cs-CZ" sz="2400" dirty="0"/>
              <a:t>Vinuté perle se dnes vyrábějí jako bižutérie nebo suvenýry. </a:t>
            </a:r>
            <a:r>
              <a:rPr lang="cs-CZ" sz="2400" dirty="0" smtClean="0"/>
              <a:t>Ukázky </a:t>
            </a:r>
            <a:r>
              <a:rPr lang="cs-CZ" sz="2400" dirty="0"/>
              <a:t>tvorby jsou součástí programů v cestovním ruchu.</a:t>
            </a:r>
            <a:endParaRPr lang="cs-CZ" sz="2400" dirty="0" smtClean="0"/>
          </a:p>
          <a:p>
            <a:pPr marL="0" indent="0">
              <a:buNone/>
            </a:pPr>
            <a:endParaRPr lang="cs-CZ" sz="2400" dirty="0" smtClean="0"/>
          </a:p>
          <a:p>
            <a:r>
              <a:rPr lang="de-DE" sz="2400" dirty="0" smtClean="0"/>
              <a:t>Heute </a:t>
            </a:r>
            <a:r>
              <a:rPr lang="de-DE" sz="2400" dirty="0"/>
              <a:t>werden </a:t>
            </a:r>
            <a:r>
              <a:rPr lang="cs-CZ" sz="2400" dirty="0" err="1" smtClean="0"/>
              <a:t>Glasperlen</a:t>
            </a:r>
            <a:r>
              <a:rPr lang="de-DE" sz="2400" dirty="0" smtClean="0"/>
              <a:t> </a:t>
            </a:r>
            <a:r>
              <a:rPr lang="de-DE" sz="2400" dirty="0"/>
              <a:t>als Schmuck oder Souvenirs hergestellt. Schöpfungsvorführungen sind Teil von Programmen im Tourismus.</a:t>
            </a:r>
            <a:endParaRPr lang="cs-CZ" sz="2400" dirty="0"/>
          </a:p>
        </p:txBody>
      </p:sp>
      <p:pic>
        <p:nvPicPr>
          <p:cNvPr id="5" name="Zástupný symbol pro obsah 4"/>
          <p:cNvPicPr>
            <a:picLocks noGrp="1" noChangeAspect="1"/>
          </p:cNvPicPr>
          <p:nvPr>
            <p:ph sz="half" idx="2"/>
          </p:nvPr>
        </p:nvPicPr>
        <p:blipFill>
          <a:blip r:embed="rId2"/>
          <a:stretch>
            <a:fillRect/>
          </a:stretch>
        </p:blipFill>
        <p:spPr>
          <a:xfrm>
            <a:off x="7228194" y="2302906"/>
            <a:ext cx="4125605" cy="2704524"/>
          </a:xfrm>
          <a:prstGeom prst="rect">
            <a:avLst/>
          </a:prstGeom>
        </p:spPr>
      </p:pic>
    </p:spTree>
    <p:extLst>
      <p:ext uri="{BB962C8B-B14F-4D97-AF65-F5344CB8AC3E}">
        <p14:creationId xmlns:p14="http://schemas.microsoft.com/office/powerpoint/2010/main" val="2972961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Vinuté perle</a:t>
            </a:r>
            <a:endParaRPr lang="cs-CZ" dirty="0"/>
          </a:p>
        </p:txBody>
      </p:sp>
      <p:sp>
        <p:nvSpPr>
          <p:cNvPr id="3" name="Zástupný symbol pro obsah 2"/>
          <p:cNvSpPr>
            <a:spLocks noGrp="1"/>
          </p:cNvSpPr>
          <p:nvPr>
            <p:ph sz="half" idx="1"/>
          </p:nvPr>
        </p:nvSpPr>
        <p:spPr>
          <a:xfrm>
            <a:off x="838200" y="1690689"/>
            <a:ext cx="5181600" cy="4486274"/>
          </a:xfrm>
        </p:spPr>
        <p:txBody>
          <a:bodyPr/>
          <a:lstStyle/>
          <a:p>
            <a:r>
              <a:rPr lang="cs-CZ" dirty="0"/>
              <a:t>Čarovná moc plamene sklářského hořáku taví sklo na tvárnou hmotu, která čeká na šikovné ruce člověka, aby jí zformoval a vdechnul jí tak </a:t>
            </a:r>
            <a:r>
              <a:rPr lang="cs-CZ" dirty="0" smtClean="0"/>
              <a:t>život</a:t>
            </a:r>
          </a:p>
          <a:p>
            <a:endParaRPr lang="cs-CZ" dirty="0"/>
          </a:p>
        </p:txBody>
      </p:sp>
      <p:pic>
        <p:nvPicPr>
          <p:cNvPr id="5" name="Zástupný symbol pro obsah 4" descr="C:\Users\hlavacovam\Desktop\Běžící akce 320\Fota Prac. skupina Po stopách historie jaro 2021\IMG_2374.jpg"/>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683830" y="2677886"/>
            <a:ext cx="4506684" cy="3265714"/>
          </a:xfrm>
          <a:prstGeom prst="rect">
            <a:avLst/>
          </a:prstGeom>
          <a:noFill/>
          <a:ln>
            <a:noFill/>
          </a:ln>
        </p:spPr>
      </p:pic>
      <p:pic>
        <p:nvPicPr>
          <p:cNvPr id="6" name="Obrázek 5" descr="C:\Users\hlavacovam\Desktop\Běžící akce 320\Fota Prac. skupina Po stopách historie jaro 2021\IMG_237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4049486"/>
            <a:ext cx="3048000" cy="2127477"/>
          </a:xfrm>
          <a:prstGeom prst="rect">
            <a:avLst/>
          </a:prstGeom>
          <a:noFill/>
          <a:ln>
            <a:noFill/>
          </a:ln>
        </p:spPr>
      </p:pic>
    </p:spTree>
    <p:extLst>
      <p:ext uri="{BB962C8B-B14F-4D97-AF65-F5344CB8AC3E}">
        <p14:creationId xmlns:p14="http://schemas.microsoft.com/office/powerpoint/2010/main" val="1469711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Práce v pracovní skupině</a:t>
            </a:r>
            <a:endParaRPr lang="cs-CZ" dirty="0"/>
          </a:p>
        </p:txBody>
      </p:sp>
      <p:sp>
        <p:nvSpPr>
          <p:cNvPr id="3" name="Zástupný symbol pro obsah 2"/>
          <p:cNvSpPr>
            <a:spLocks noGrp="1"/>
          </p:cNvSpPr>
          <p:nvPr>
            <p:ph sz="half" idx="1"/>
          </p:nvPr>
        </p:nvSpPr>
        <p:spPr/>
        <p:txBody>
          <a:bodyPr/>
          <a:lstStyle/>
          <a:p>
            <a:r>
              <a:rPr lang="cs-CZ" dirty="0" smtClean="0"/>
              <a:t>Vyhledávání informací</a:t>
            </a:r>
          </a:p>
          <a:p>
            <a:r>
              <a:rPr lang="cs-CZ" dirty="0" smtClean="0"/>
              <a:t>Studium historických pramenů</a:t>
            </a:r>
          </a:p>
          <a:p>
            <a:r>
              <a:rPr lang="cs-CZ" dirty="0" smtClean="0"/>
              <a:t>Současná výroba perliček</a:t>
            </a:r>
          </a:p>
          <a:p>
            <a:r>
              <a:rPr lang="cs-CZ" dirty="0" smtClean="0"/>
              <a:t>Práce s vinutými </a:t>
            </a:r>
            <a:r>
              <a:rPr lang="cs-CZ" dirty="0" err="1" smtClean="0"/>
              <a:t>perlemi</a:t>
            </a:r>
            <a:endParaRPr lang="cs-CZ" dirty="0" smtClean="0"/>
          </a:p>
          <a:p>
            <a:r>
              <a:rPr lang="cs-CZ" dirty="0" smtClean="0"/>
              <a:t>Výroba náramku</a:t>
            </a:r>
          </a:p>
          <a:p>
            <a:r>
              <a:rPr lang="cs-CZ" dirty="0" smtClean="0"/>
              <a:t>Společná historie území Šumavy a Bavorského lesa</a:t>
            </a:r>
          </a:p>
          <a:p>
            <a:r>
              <a:rPr lang="cs-CZ" dirty="0" smtClean="0"/>
              <a:t>Význam pro současnost</a:t>
            </a:r>
          </a:p>
          <a:p>
            <a:endParaRPr lang="cs-CZ" dirty="0"/>
          </a:p>
        </p:txBody>
      </p:sp>
      <p:pic>
        <p:nvPicPr>
          <p:cNvPr id="5" name="Zástupný symbol pro obsah 4"/>
          <p:cNvPicPr>
            <a:picLocks noGrp="1" noChangeAspect="1"/>
          </p:cNvPicPr>
          <p:nvPr>
            <p:ph sz="half" idx="2"/>
          </p:nvPr>
        </p:nvPicPr>
        <p:blipFill>
          <a:blip r:embed="rId2"/>
          <a:stretch>
            <a:fillRect/>
          </a:stretch>
        </p:blipFill>
        <p:spPr>
          <a:xfrm>
            <a:off x="6410894" y="2307401"/>
            <a:ext cx="4605449" cy="3462027"/>
          </a:xfrm>
          <a:prstGeom prst="rect">
            <a:avLst/>
          </a:prstGeom>
        </p:spPr>
      </p:pic>
    </p:spTree>
    <p:extLst>
      <p:ext uri="{BB962C8B-B14F-4D97-AF65-F5344CB8AC3E}">
        <p14:creationId xmlns:p14="http://schemas.microsoft.com/office/powerpoint/2010/main" val="1181449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b="1" dirty="0"/>
              <a:t>Společná historická řemesla </a:t>
            </a:r>
            <a:r>
              <a:rPr lang="cs-CZ" b="1" dirty="0" smtClean="0"/>
              <a:t/>
            </a:r>
            <a:br>
              <a:rPr lang="cs-CZ" b="1" dirty="0" smtClean="0"/>
            </a:br>
            <a:r>
              <a:rPr lang="cs-CZ" b="1" dirty="0" err="1" smtClean="0"/>
              <a:t>Gemeinsames</a:t>
            </a:r>
            <a:r>
              <a:rPr lang="cs-CZ" b="1" dirty="0" smtClean="0"/>
              <a:t> </a:t>
            </a:r>
            <a:r>
              <a:rPr lang="cs-CZ" b="1" dirty="0" err="1"/>
              <a:t>historisches</a:t>
            </a:r>
            <a:r>
              <a:rPr lang="cs-CZ" b="1" dirty="0"/>
              <a:t> </a:t>
            </a:r>
            <a:r>
              <a:rPr lang="cs-CZ" b="1" dirty="0" err="1"/>
              <a:t>Handwerk</a:t>
            </a:r>
            <a:endParaRPr lang="cs-CZ" dirty="0"/>
          </a:p>
        </p:txBody>
      </p:sp>
      <p:sp>
        <p:nvSpPr>
          <p:cNvPr id="5" name="Zástupný symbol pro text 4"/>
          <p:cNvSpPr>
            <a:spLocks noGrp="1"/>
          </p:cNvSpPr>
          <p:nvPr>
            <p:ph type="body" idx="1"/>
          </p:nvPr>
        </p:nvSpPr>
        <p:spPr>
          <a:xfrm>
            <a:off x="839788" y="1681163"/>
            <a:ext cx="5157787" cy="45719"/>
          </a:xfrm>
        </p:spPr>
        <p:txBody>
          <a:bodyPr>
            <a:normAutofit fontScale="25000" lnSpcReduction="20000"/>
          </a:bodyPr>
          <a:lstStyle/>
          <a:p>
            <a:endParaRPr lang="cs-CZ" dirty="0"/>
          </a:p>
        </p:txBody>
      </p:sp>
      <p:sp>
        <p:nvSpPr>
          <p:cNvPr id="6" name="Zástupný symbol pro obsah 5"/>
          <p:cNvSpPr>
            <a:spLocks noGrp="1"/>
          </p:cNvSpPr>
          <p:nvPr>
            <p:ph sz="half" idx="2"/>
          </p:nvPr>
        </p:nvSpPr>
        <p:spPr>
          <a:xfrm>
            <a:off x="257908" y="1726882"/>
            <a:ext cx="7127630" cy="4861487"/>
          </a:xfrm>
        </p:spPr>
        <p:txBody>
          <a:bodyPr>
            <a:normAutofit lnSpcReduction="10000"/>
          </a:bodyPr>
          <a:lstStyle/>
          <a:p>
            <a:pPr marL="0" indent="0">
              <a:buNone/>
            </a:pPr>
            <a:endParaRPr lang="cs-CZ" dirty="0" smtClean="0"/>
          </a:p>
          <a:p>
            <a:pPr marL="0" indent="0">
              <a:buNone/>
            </a:pPr>
            <a:r>
              <a:rPr lang="cs-CZ" sz="2600" dirty="0"/>
              <a:t>Kraje Šumavy i Bavorského lesa byly v minulosti velmi nehostinné a lidé, kteří zde žili, museli tento kraj opravdu milovat. Obživa znamenala pro všechny nelehkou práci především v lesích, v pastevectví a na nepříliš úrodných kamenitých políčkách</a:t>
            </a:r>
            <a:r>
              <a:rPr lang="cs-CZ" sz="2600" dirty="0" smtClean="0"/>
              <a:t>.</a:t>
            </a:r>
            <a:r>
              <a:rPr lang="de-DE" sz="2600" dirty="0"/>
              <a:t> </a:t>
            </a:r>
            <a:endParaRPr lang="cs-CZ" sz="2600" dirty="0" smtClean="0"/>
          </a:p>
          <a:p>
            <a:pPr marL="0" indent="0">
              <a:buNone/>
            </a:pPr>
            <a:r>
              <a:rPr lang="de-DE" sz="2600" dirty="0" smtClean="0"/>
              <a:t>Die </a:t>
            </a:r>
            <a:r>
              <a:rPr lang="de-DE" sz="2600" dirty="0"/>
              <a:t>Regionen Böhmerwald und Bayerischer Wald waren in der Vergangenheit sehr unwirtlich und die Menschen, die hier lebten, mussten diese Region wirklich lieben. Der Lebensunterhalt bedeutete für alle harte Arbeit, besonders in den Wäldern, der Weidewirtschaft und den wenig fruchtbaren Felsenfeldern.</a:t>
            </a:r>
            <a:endParaRPr lang="cs-CZ" sz="2600" dirty="0" smtClean="0"/>
          </a:p>
          <a:p>
            <a:pPr marL="0" indent="0">
              <a:buNone/>
            </a:pPr>
            <a:endParaRPr lang="cs-CZ" dirty="0"/>
          </a:p>
          <a:p>
            <a:pPr marL="0" indent="0">
              <a:buNone/>
            </a:pPr>
            <a:endParaRPr lang="cs-CZ" dirty="0"/>
          </a:p>
        </p:txBody>
      </p:sp>
      <p:sp>
        <p:nvSpPr>
          <p:cNvPr id="7" name="Zástupný symbol pro text 6"/>
          <p:cNvSpPr>
            <a:spLocks noGrp="1"/>
          </p:cNvSpPr>
          <p:nvPr>
            <p:ph type="body" sz="quarter" idx="3"/>
          </p:nvPr>
        </p:nvSpPr>
        <p:spPr>
          <a:xfrm>
            <a:off x="6172200" y="1681163"/>
            <a:ext cx="5183188" cy="823912"/>
          </a:xfrm>
        </p:spPr>
        <p:txBody>
          <a:bodyPr>
            <a:normAutofit/>
          </a:bodyPr>
          <a:lstStyle/>
          <a:p>
            <a:r>
              <a:rPr lang="cs-CZ" dirty="0" smtClean="0"/>
              <a:t>.</a:t>
            </a:r>
            <a:endParaRPr lang="cs-CZ" dirty="0"/>
          </a:p>
        </p:txBody>
      </p:sp>
      <p:pic>
        <p:nvPicPr>
          <p:cNvPr id="1026" name="Picture 2" descr="Stará Šumava - školní program pro všechny třídy"/>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7642777" y="2636259"/>
            <a:ext cx="3712611" cy="2686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397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65125"/>
            <a:ext cx="11364686" cy="1325563"/>
          </a:xfrm>
        </p:spPr>
        <p:txBody>
          <a:bodyPr>
            <a:normAutofit fontScale="90000"/>
          </a:bodyPr>
          <a:lstStyle/>
          <a:p>
            <a:r>
              <a:rPr lang="cs-CZ" dirty="0"/>
              <a:t>Počátky sklářství V Bavorském lese a na </a:t>
            </a:r>
            <a:r>
              <a:rPr lang="cs-CZ" dirty="0" smtClean="0"/>
              <a:t>Šumavě</a:t>
            </a:r>
            <a:br>
              <a:rPr lang="cs-CZ" dirty="0" smtClean="0"/>
            </a:br>
            <a:r>
              <a:rPr lang="de-DE" dirty="0"/>
              <a:t>Die Anfänge der Glasherstellung im Bayerischen Wald und im Böhmerwald</a:t>
            </a:r>
            <a:endParaRPr lang="cs-CZ" dirty="0"/>
          </a:p>
        </p:txBody>
      </p:sp>
      <p:sp>
        <p:nvSpPr>
          <p:cNvPr id="3" name="Zástupný symbol pro text 2"/>
          <p:cNvSpPr>
            <a:spLocks noGrp="1"/>
          </p:cNvSpPr>
          <p:nvPr>
            <p:ph type="body" idx="1"/>
          </p:nvPr>
        </p:nvSpPr>
        <p:spPr>
          <a:xfrm>
            <a:off x="839788" y="1681163"/>
            <a:ext cx="5157787" cy="45719"/>
          </a:xfrm>
        </p:spPr>
        <p:txBody>
          <a:bodyPr>
            <a:normAutofit fontScale="25000" lnSpcReduction="20000"/>
          </a:bodyPr>
          <a:lstStyle/>
          <a:p>
            <a:endParaRPr lang="cs-CZ" dirty="0"/>
          </a:p>
        </p:txBody>
      </p:sp>
      <p:sp>
        <p:nvSpPr>
          <p:cNvPr id="4" name="Zástupný symbol pro obsah 3"/>
          <p:cNvSpPr>
            <a:spLocks noGrp="1"/>
          </p:cNvSpPr>
          <p:nvPr>
            <p:ph sz="half" idx="2"/>
          </p:nvPr>
        </p:nvSpPr>
        <p:spPr>
          <a:xfrm>
            <a:off x="457200" y="1992922"/>
            <a:ext cx="9905999" cy="4865077"/>
          </a:xfrm>
        </p:spPr>
        <p:txBody>
          <a:bodyPr>
            <a:normAutofit fontScale="85000" lnSpcReduction="20000"/>
          </a:bodyPr>
          <a:lstStyle/>
          <a:p>
            <a:r>
              <a:rPr lang="cs-CZ" dirty="0" smtClean="0"/>
              <a:t>dostatek </a:t>
            </a:r>
            <a:r>
              <a:rPr lang="cs-CZ" dirty="0"/>
              <a:t>dřeva, které bylo v hutích zapotřebí.</a:t>
            </a:r>
          </a:p>
          <a:p>
            <a:r>
              <a:rPr lang="cs-CZ" dirty="0"/>
              <a:t>První skláři přišli na Šumavu pravděpodobně z Bavorska, kde je několik skláren doloženo již ve 13. století. </a:t>
            </a:r>
            <a:endParaRPr lang="cs-CZ" dirty="0" smtClean="0"/>
          </a:p>
          <a:p>
            <a:r>
              <a:rPr lang="cs-CZ" dirty="0" smtClean="0"/>
              <a:t>První </a:t>
            </a:r>
            <a:r>
              <a:rPr lang="cs-CZ" dirty="0"/>
              <a:t>sklárny mohly být na Šumavě již koncem 13. století</a:t>
            </a:r>
          </a:p>
          <a:p>
            <a:r>
              <a:rPr lang="cs-CZ" dirty="0"/>
              <a:t>Je pravděpodobné, že vyráběly především </a:t>
            </a:r>
            <a:r>
              <a:rPr lang="cs-CZ" dirty="0" err="1" smtClean="0"/>
              <a:t>páteříky</a:t>
            </a:r>
            <a:endParaRPr lang="cs-CZ" dirty="0" smtClean="0"/>
          </a:p>
          <a:p>
            <a:endParaRPr lang="cs-CZ" dirty="0"/>
          </a:p>
          <a:p>
            <a:r>
              <a:rPr lang="de-DE" dirty="0"/>
              <a:t>genug Holz, das in den Hütten benötigt wurde</a:t>
            </a:r>
            <a:r>
              <a:rPr lang="de-DE" dirty="0" smtClean="0"/>
              <a:t>.</a:t>
            </a:r>
            <a:endParaRPr lang="cs-CZ" dirty="0" smtClean="0"/>
          </a:p>
          <a:p>
            <a:r>
              <a:rPr lang="cs-CZ" dirty="0"/>
              <a:t>d</a:t>
            </a:r>
            <a:r>
              <a:rPr lang="de-DE" dirty="0" err="1" smtClean="0"/>
              <a:t>ie</a:t>
            </a:r>
            <a:r>
              <a:rPr lang="de-DE" dirty="0" smtClean="0"/>
              <a:t> </a:t>
            </a:r>
            <a:r>
              <a:rPr lang="de-DE" dirty="0"/>
              <a:t>ersten Glasmacher kamen wahrscheinlich aus Bayern in den Böhmerwald, wo bereits im 13. Jahrhundert mehrere Glashütten dokumentiert sind</a:t>
            </a:r>
            <a:r>
              <a:rPr lang="de-DE" dirty="0" smtClean="0"/>
              <a:t>.</a:t>
            </a:r>
            <a:endParaRPr lang="cs-CZ" dirty="0" smtClean="0"/>
          </a:p>
          <a:p>
            <a:r>
              <a:rPr lang="cs-CZ" dirty="0"/>
              <a:t>d</a:t>
            </a:r>
            <a:r>
              <a:rPr lang="de-DE" dirty="0" err="1" smtClean="0"/>
              <a:t>ie</a:t>
            </a:r>
            <a:r>
              <a:rPr lang="de-DE" dirty="0" smtClean="0"/>
              <a:t> </a:t>
            </a:r>
            <a:r>
              <a:rPr lang="de-DE" dirty="0"/>
              <a:t>erste Glashütte könnte im Böhmerwald bereits Ende des 13. </a:t>
            </a:r>
            <a:r>
              <a:rPr lang="de-DE" dirty="0" smtClean="0"/>
              <a:t>J</a:t>
            </a:r>
            <a:r>
              <a:rPr lang="cs-CZ" dirty="0" smtClean="0"/>
              <a:t>h.</a:t>
            </a:r>
            <a:r>
              <a:rPr lang="de-DE" dirty="0" smtClean="0"/>
              <a:t> </a:t>
            </a:r>
            <a:r>
              <a:rPr lang="de-DE" dirty="0"/>
              <a:t>entstanden </a:t>
            </a:r>
            <a:r>
              <a:rPr lang="de-DE" dirty="0" smtClean="0"/>
              <a:t>sein</a:t>
            </a:r>
            <a:endParaRPr lang="cs-CZ" dirty="0" smtClean="0"/>
          </a:p>
          <a:p>
            <a:r>
              <a:rPr lang="de-DE" dirty="0" smtClean="0"/>
              <a:t>Es </a:t>
            </a:r>
            <a:r>
              <a:rPr lang="de-DE" dirty="0"/>
              <a:t>ist wahrscheinlich, dass sie hauptsächlich </a:t>
            </a:r>
            <a:r>
              <a:rPr lang="cs-CZ" dirty="0" err="1" smtClean="0"/>
              <a:t>Glasperlen</a:t>
            </a:r>
            <a:r>
              <a:rPr lang="de-DE" dirty="0" smtClean="0"/>
              <a:t> </a:t>
            </a:r>
            <a:r>
              <a:rPr lang="de-DE" dirty="0"/>
              <a:t>produzierten</a:t>
            </a:r>
            <a:endParaRPr lang="cs-CZ" dirty="0"/>
          </a:p>
        </p:txBody>
      </p:sp>
      <p:sp>
        <p:nvSpPr>
          <p:cNvPr id="5" name="Zástupný symbol pro text 4"/>
          <p:cNvSpPr>
            <a:spLocks noGrp="1"/>
          </p:cNvSpPr>
          <p:nvPr>
            <p:ph type="body" sz="quarter" idx="3"/>
          </p:nvPr>
        </p:nvSpPr>
        <p:spPr>
          <a:xfrm>
            <a:off x="11277600" y="1681163"/>
            <a:ext cx="77787" cy="823912"/>
          </a:xfrm>
        </p:spPr>
        <p:txBody>
          <a:bodyPr/>
          <a:lstStyle/>
          <a:p>
            <a:pPr algn="ctr"/>
            <a:endParaRPr lang="cs-CZ" dirty="0"/>
          </a:p>
        </p:txBody>
      </p:sp>
      <p:pic>
        <p:nvPicPr>
          <p:cNvPr id="4098" name="Picture 2" descr="https://www.lovecpokladu.cz/findings/tree/0201/201877/005.jpg?1558459883"/>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9318353" y="2789012"/>
            <a:ext cx="2662690" cy="2509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001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K čemu sloužily </a:t>
            </a:r>
            <a:r>
              <a:rPr lang="cs-CZ" dirty="0" err="1" smtClean="0"/>
              <a:t>páteříky</a:t>
            </a:r>
            <a:r>
              <a:rPr lang="cs-CZ" dirty="0"/>
              <a:t>? </a:t>
            </a:r>
            <a:r>
              <a:rPr lang="cs-CZ" dirty="0" smtClean="0"/>
              <a:t/>
            </a:r>
            <a:br>
              <a:rPr lang="cs-CZ" dirty="0" smtClean="0"/>
            </a:br>
            <a:r>
              <a:rPr lang="cs-CZ" dirty="0" err="1" smtClean="0"/>
              <a:t>Wozu</a:t>
            </a:r>
            <a:r>
              <a:rPr lang="cs-CZ" dirty="0" smtClean="0"/>
              <a:t> </a:t>
            </a:r>
            <a:r>
              <a:rPr lang="cs-CZ" dirty="0" err="1"/>
              <a:t>dienten</a:t>
            </a:r>
            <a:r>
              <a:rPr lang="cs-CZ" dirty="0"/>
              <a:t> </a:t>
            </a:r>
            <a:r>
              <a:rPr lang="cs-CZ" dirty="0" err="1" smtClean="0"/>
              <a:t>diese</a:t>
            </a:r>
            <a:r>
              <a:rPr lang="cs-CZ" dirty="0" smtClean="0"/>
              <a:t> </a:t>
            </a:r>
            <a:r>
              <a:rPr lang="cs-CZ" dirty="0" err="1" smtClean="0"/>
              <a:t>Glasperlen</a:t>
            </a:r>
            <a:r>
              <a:rPr lang="cs-CZ" dirty="0" smtClean="0"/>
              <a:t>?</a:t>
            </a:r>
            <a:endParaRPr lang="cs-CZ" dirty="0"/>
          </a:p>
        </p:txBody>
      </p:sp>
      <p:sp>
        <p:nvSpPr>
          <p:cNvPr id="8" name="Zástupný symbol pro obsah 7"/>
          <p:cNvSpPr>
            <a:spLocks noGrp="1"/>
          </p:cNvSpPr>
          <p:nvPr>
            <p:ph sz="half" idx="1"/>
          </p:nvPr>
        </p:nvSpPr>
        <p:spPr>
          <a:xfrm>
            <a:off x="409303" y="1825625"/>
            <a:ext cx="5869577" cy="4766764"/>
          </a:xfrm>
        </p:spPr>
        <p:txBody>
          <a:bodyPr>
            <a:normAutofit/>
          </a:bodyPr>
          <a:lstStyle/>
          <a:p>
            <a:r>
              <a:rPr lang="cs-CZ" dirty="0" smtClean="0"/>
              <a:t>k</a:t>
            </a:r>
            <a:r>
              <a:rPr lang="cs-CZ" dirty="0"/>
              <a:t> výrobě růženců – růženec byl tehdy také nazýván „páteř“, podle prvních slov latinské verze Otčenáše („Pater </a:t>
            </a:r>
            <a:r>
              <a:rPr lang="cs-CZ" dirty="0" err="1"/>
              <a:t>noster</a:t>
            </a:r>
            <a:r>
              <a:rPr lang="cs-CZ" dirty="0"/>
              <a:t>…“), odtud jejich označení. </a:t>
            </a:r>
            <a:endParaRPr lang="cs-CZ" dirty="0" smtClean="0"/>
          </a:p>
          <a:p>
            <a:pPr marL="0" indent="0">
              <a:buNone/>
            </a:pPr>
            <a:endParaRPr lang="cs-CZ" dirty="0" smtClean="0"/>
          </a:p>
          <a:p>
            <a:r>
              <a:rPr lang="de-DE" dirty="0" smtClean="0"/>
              <a:t>zur </a:t>
            </a:r>
            <a:r>
              <a:rPr lang="de-DE" dirty="0"/>
              <a:t>Herstellung von Rosenkränzen - der Rosenkranz wurde damals auch "Wirbelsäule" genannt, nach den ersten Worten der lateinischen Version des Vaters ("Pater </a:t>
            </a:r>
            <a:r>
              <a:rPr lang="de-DE" dirty="0" err="1"/>
              <a:t>noster</a:t>
            </a:r>
            <a:r>
              <a:rPr lang="de-DE" dirty="0"/>
              <a:t>…"), daher ihre Bezeichnung</a:t>
            </a:r>
            <a:r>
              <a:rPr lang="de-DE" dirty="0" smtClean="0"/>
              <a:t>.</a:t>
            </a:r>
            <a:r>
              <a:rPr lang="cs-CZ" dirty="0" smtClean="0"/>
              <a:t> </a:t>
            </a:r>
          </a:p>
        </p:txBody>
      </p:sp>
      <p:pic>
        <p:nvPicPr>
          <p:cNvPr id="12" name="Zástupný symbol pro obsah 11" descr="C:\Users\hlavacovam\Desktop\Běžící akce 320\Fota Prac. skupina Po stopách historie jaro 2021\IMG_2388.jpg"/>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1825625"/>
            <a:ext cx="4800600" cy="3922032"/>
          </a:xfrm>
          <a:prstGeom prst="rect">
            <a:avLst/>
          </a:prstGeom>
          <a:noFill/>
          <a:ln>
            <a:noFill/>
          </a:ln>
        </p:spPr>
      </p:pic>
    </p:spTree>
    <p:extLst>
      <p:ext uri="{BB962C8B-B14F-4D97-AF65-F5344CB8AC3E}">
        <p14:creationId xmlns:p14="http://schemas.microsoft.com/office/powerpoint/2010/main" val="676374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Výroba </a:t>
            </a:r>
            <a:r>
              <a:rPr lang="cs-CZ" dirty="0" err="1" smtClean="0"/>
              <a:t>páteříků</a:t>
            </a:r>
            <a:r>
              <a:rPr lang="cs-CZ" dirty="0" smtClean="0"/>
              <a:t>.    </a:t>
            </a:r>
            <a:r>
              <a:rPr lang="cs-CZ" dirty="0" err="1" smtClean="0"/>
              <a:t>Erzeugung</a:t>
            </a:r>
            <a:r>
              <a:rPr lang="cs-CZ" dirty="0" smtClean="0"/>
              <a:t> der </a:t>
            </a:r>
            <a:r>
              <a:rPr lang="cs-CZ" dirty="0" err="1" smtClean="0"/>
              <a:t>Glasperlen</a:t>
            </a:r>
            <a:r>
              <a:rPr lang="cs-CZ" dirty="0" smtClean="0"/>
              <a:t>.</a:t>
            </a:r>
            <a:endParaRPr lang="cs-CZ" dirty="0"/>
          </a:p>
        </p:txBody>
      </p:sp>
      <p:sp>
        <p:nvSpPr>
          <p:cNvPr id="4" name="Zástupný symbol pro obsah 3"/>
          <p:cNvSpPr>
            <a:spLocks noGrp="1"/>
          </p:cNvSpPr>
          <p:nvPr>
            <p:ph sz="half" idx="2"/>
          </p:nvPr>
        </p:nvSpPr>
        <p:spPr>
          <a:xfrm>
            <a:off x="4736123" y="1825624"/>
            <a:ext cx="6994323" cy="4640489"/>
          </a:xfrm>
        </p:spPr>
        <p:txBody>
          <a:bodyPr>
            <a:noAutofit/>
          </a:bodyPr>
          <a:lstStyle/>
          <a:p>
            <a:r>
              <a:rPr lang="cs-CZ" sz="2400" dirty="0"/>
              <a:t>Vyráběly se navíjením skloviny </a:t>
            </a:r>
            <a:r>
              <a:rPr lang="cs-CZ" sz="2400" dirty="0" smtClean="0"/>
              <a:t>na </a:t>
            </a:r>
            <a:r>
              <a:rPr lang="cs-CZ" sz="2400" dirty="0"/>
              <a:t>železnou tyč. </a:t>
            </a:r>
            <a:endParaRPr lang="cs-CZ" sz="2400" dirty="0" smtClean="0"/>
          </a:p>
          <a:p>
            <a:r>
              <a:rPr lang="cs-CZ" sz="2400" dirty="0" smtClean="0"/>
              <a:t>Z</a:t>
            </a:r>
            <a:r>
              <a:rPr lang="cs-CZ" sz="2400" dirty="0"/>
              <a:t> technologického hlediska byla výroba poměrně jednoduchá, ačkoli i tak vyžadovala po skláři zručnost a rychlost – jeden sklář údajně zvládl za den vytvořit něco mezi pěti a deseti tisíci </a:t>
            </a:r>
            <a:r>
              <a:rPr lang="cs-CZ" sz="2400" dirty="0" err="1"/>
              <a:t>pateříky</a:t>
            </a:r>
            <a:r>
              <a:rPr lang="cs-CZ" sz="2400" dirty="0"/>
              <a:t>. </a:t>
            </a:r>
            <a:endParaRPr lang="cs-CZ" sz="2400" dirty="0" smtClean="0"/>
          </a:p>
          <a:p>
            <a:endParaRPr lang="cs-CZ" sz="2400" dirty="0"/>
          </a:p>
          <a:p>
            <a:r>
              <a:rPr lang="de-DE" sz="2400" dirty="0"/>
              <a:t>Sie wurden hergestellt, indem Glas auf eine Eisenstange gewickelt wurde</a:t>
            </a:r>
            <a:r>
              <a:rPr lang="de-DE" sz="2400" dirty="0" smtClean="0"/>
              <a:t>.</a:t>
            </a:r>
            <a:endParaRPr lang="cs-CZ" sz="2400" dirty="0" smtClean="0"/>
          </a:p>
          <a:p>
            <a:r>
              <a:rPr lang="de-DE" sz="2400" dirty="0" smtClean="0"/>
              <a:t>Aus </a:t>
            </a:r>
            <a:r>
              <a:rPr lang="de-DE" sz="2400" dirty="0"/>
              <a:t>technologischer Sicht war die Produktion relativ einfach, obwohl sie immer noch das Geschick und die Geschwindigkeit des Glasmachers erforderte – ein Glasmacher schaffte es angeblich, zwischen fünf- und zehntausend Backbones pro Tag herzustellen.</a:t>
            </a:r>
            <a:endParaRPr lang="cs-CZ" sz="2400" dirty="0" smtClean="0"/>
          </a:p>
        </p:txBody>
      </p:sp>
      <p:pic>
        <p:nvPicPr>
          <p:cNvPr id="6146" name="Picture 2" descr="https://www.penzionkvilda.cz/images/clanky/244-sklarstvi-na-sumave-Lenora.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1" y="3305908"/>
            <a:ext cx="3517982" cy="2638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968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Obchod s </a:t>
            </a:r>
            <a:r>
              <a:rPr lang="cs-CZ" dirty="0" err="1" smtClean="0"/>
              <a:t>páteříky</a:t>
            </a:r>
            <a:endParaRPr lang="cs-CZ" dirty="0"/>
          </a:p>
        </p:txBody>
      </p:sp>
      <p:sp>
        <p:nvSpPr>
          <p:cNvPr id="3" name="Zástupný symbol pro obsah 2"/>
          <p:cNvSpPr>
            <a:spLocks noGrp="1"/>
          </p:cNvSpPr>
          <p:nvPr>
            <p:ph sz="half" idx="1"/>
          </p:nvPr>
        </p:nvSpPr>
        <p:spPr>
          <a:xfrm>
            <a:off x="468924" y="1825624"/>
            <a:ext cx="6940062" cy="5032375"/>
          </a:xfrm>
        </p:spPr>
        <p:txBody>
          <a:bodyPr>
            <a:normAutofit/>
          </a:bodyPr>
          <a:lstStyle/>
          <a:p>
            <a:r>
              <a:rPr lang="cs-CZ" sz="2400" dirty="0"/>
              <a:t>S </a:t>
            </a:r>
            <a:r>
              <a:rPr lang="cs-CZ" sz="2400" dirty="0" err="1"/>
              <a:t>páteříky</a:t>
            </a:r>
            <a:r>
              <a:rPr lang="cs-CZ" sz="2400" dirty="0"/>
              <a:t> se přes česko-bavorské hranice obchodovalo ve velkém – jako základní jednotka sloužily sudy, do jednoho se dle velikosti a druhu vešlo 100 000 až 200 000 </a:t>
            </a:r>
            <a:r>
              <a:rPr lang="cs-CZ" sz="2400" dirty="0" err="1"/>
              <a:t>páteříků</a:t>
            </a:r>
            <a:r>
              <a:rPr lang="cs-CZ" sz="2400" dirty="0"/>
              <a:t>. </a:t>
            </a:r>
            <a:endParaRPr lang="cs-CZ" sz="2400" dirty="0" smtClean="0"/>
          </a:p>
          <a:p>
            <a:r>
              <a:rPr lang="cs-CZ" sz="2400" dirty="0" smtClean="0"/>
              <a:t>Pro </a:t>
            </a:r>
            <a:r>
              <a:rPr lang="cs-CZ" sz="2400" dirty="0"/>
              <a:t>potřeby běžného obchodu se nejčastěji počítalo se sáčky o objemu zhruba 10 000 kusů. </a:t>
            </a:r>
            <a:endParaRPr lang="cs-CZ" sz="2400" dirty="0" smtClean="0"/>
          </a:p>
          <a:p>
            <a:r>
              <a:rPr lang="cs-CZ" sz="2400" dirty="0" smtClean="0"/>
              <a:t>Cena </a:t>
            </a:r>
            <a:r>
              <a:rPr lang="cs-CZ" sz="2400" dirty="0"/>
              <a:t>se lišila dle druhu a náročnosti výroby. </a:t>
            </a:r>
            <a:endParaRPr lang="cs-CZ" sz="2400" dirty="0" smtClean="0"/>
          </a:p>
          <a:p>
            <a:r>
              <a:rPr lang="cs-CZ" sz="2400" dirty="0" err="1" smtClean="0"/>
              <a:t>Páteříky</a:t>
            </a:r>
            <a:r>
              <a:rPr lang="cs-CZ" sz="2400" dirty="0" smtClean="0"/>
              <a:t> se navlékali a vytvářel se růženec</a:t>
            </a:r>
          </a:p>
          <a:p>
            <a:r>
              <a:rPr lang="cs-CZ" sz="2400" dirty="0" smtClean="0"/>
              <a:t>Typy </a:t>
            </a:r>
            <a:r>
              <a:rPr lang="cs-CZ" sz="2400" dirty="0" err="1"/>
              <a:t>páteříků</a:t>
            </a:r>
            <a:r>
              <a:rPr lang="cs-CZ" sz="2400" dirty="0"/>
              <a:t> se lišily podle toho, jakou pozici na růženci měly</a:t>
            </a:r>
          </a:p>
        </p:txBody>
      </p:sp>
      <p:pic>
        <p:nvPicPr>
          <p:cNvPr id="5124" name="Picture 4" descr="https://www.lovecpokladu.cz/findings/tree/0201/201877/002.jpg?155845988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750628" y="1690688"/>
            <a:ext cx="4186435" cy="3943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031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Glasperlen</a:t>
            </a:r>
            <a:r>
              <a:rPr lang="cs-CZ" dirty="0"/>
              <a:t> </a:t>
            </a:r>
            <a:r>
              <a:rPr lang="cs-CZ" dirty="0" smtClean="0"/>
              <a:t>- </a:t>
            </a:r>
            <a:r>
              <a:rPr lang="cs-CZ" dirty="0" err="1" smtClean="0"/>
              <a:t>Handel</a:t>
            </a:r>
            <a:endParaRPr lang="cs-CZ" dirty="0"/>
          </a:p>
        </p:txBody>
      </p:sp>
      <p:sp>
        <p:nvSpPr>
          <p:cNvPr id="4" name="Zástupný symbol pro obsah 3"/>
          <p:cNvSpPr>
            <a:spLocks noGrp="1"/>
          </p:cNvSpPr>
          <p:nvPr>
            <p:ph sz="half" idx="2"/>
          </p:nvPr>
        </p:nvSpPr>
        <p:spPr>
          <a:xfrm>
            <a:off x="4384431" y="1524000"/>
            <a:ext cx="6969369" cy="4994031"/>
          </a:xfrm>
        </p:spPr>
        <p:txBody>
          <a:bodyPr>
            <a:normAutofit lnSpcReduction="10000"/>
          </a:bodyPr>
          <a:lstStyle/>
          <a:p>
            <a:r>
              <a:rPr lang="de-DE" sz="2400" dirty="0"/>
              <a:t>Die Backbones wurden in loser Schüttung über die tschechisch-bayerische Grenze gehandelt – als Grundeinheit dienten Fässer, von denen eines je nach Größe und Art 100.000 bis 200.000 Backbones aufnehmen konnte</a:t>
            </a:r>
            <a:r>
              <a:rPr lang="de-DE" sz="2400" dirty="0" smtClean="0"/>
              <a:t>.</a:t>
            </a:r>
            <a:endParaRPr lang="cs-CZ" sz="2400" dirty="0" smtClean="0"/>
          </a:p>
          <a:p>
            <a:r>
              <a:rPr lang="de-DE" sz="2400" dirty="0" smtClean="0"/>
              <a:t>Für </a:t>
            </a:r>
            <a:r>
              <a:rPr lang="de-DE" sz="2400" dirty="0"/>
              <a:t>den Bedarf des gewöhnlichen Handels wurden am häufigsten Säcke mit einem Volumen von etwa 10.000 Stück gezählt</a:t>
            </a:r>
            <a:r>
              <a:rPr lang="de-DE" sz="2400" dirty="0" smtClean="0"/>
              <a:t>.</a:t>
            </a:r>
            <a:endParaRPr lang="cs-CZ" sz="2400" dirty="0" smtClean="0"/>
          </a:p>
          <a:p>
            <a:r>
              <a:rPr lang="de-DE" sz="2400" dirty="0" smtClean="0"/>
              <a:t>Der </a:t>
            </a:r>
            <a:r>
              <a:rPr lang="de-DE" sz="2400" dirty="0"/>
              <a:t>Preis variiert je nach Art und Aufwand der Produktion</a:t>
            </a:r>
            <a:r>
              <a:rPr lang="de-DE" sz="2400" dirty="0" smtClean="0"/>
              <a:t>.</a:t>
            </a:r>
            <a:endParaRPr lang="cs-CZ" sz="2400" dirty="0" smtClean="0"/>
          </a:p>
          <a:p>
            <a:r>
              <a:rPr lang="de-DE" sz="2400" dirty="0" smtClean="0"/>
              <a:t>Die </a:t>
            </a:r>
            <a:r>
              <a:rPr lang="cs-CZ" sz="2400" dirty="0" err="1" smtClean="0"/>
              <a:t>Glasperlen</a:t>
            </a:r>
            <a:r>
              <a:rPr lang="cs-CZ" sz="2400" dirty="0" smtClean="0"/>
              <a:t> </a:t>
            </a:r>
            <a:r>
              <a:rPr lang="de-DE" sz="2400" dirty="0" smtClean="0"/>
              <a:t>wurden </a:t>
            </a:r>
            <a:r>
              <a:rPr lang="de-DE" sz="2400" dirty="0"/>
              <a:t>aufgereiht und ein Rosenkranz </a:t>
            </a:r>
            <a:r>
              <a:rPr lang="de-DE" sz="2400" dirty="0" smtClean="0"/>
              <a:t>geformt</a:t>
            </a:r>
            <a:endParaRPr lang="cs-CZ" sz="2400" dirty="0" smtClean="0"/>
          </a:p>
          <a:p>
            <a:r>
              <a:rPr lang="de-DE" sz="2400" dirty="0" smtClean="0"/>
              <a:t>Die </a:t>
            </a:r>
            <a:r>
              <a:rPr lang="cs-CZ" sz="2400" dirty="0" err="1" smtClean="0"/>
              <a:t>Glasperlen</a:t>
            </a:r>
            <a:r>
              <a:rPr lang="cs-CZ" sz="2400" dirty="0" smtClean="0"/>
              <a:t> </a:t>
            </a:r>
            <a:r>
              <a:rPr lang="de-DE" sz="2400" dirty="0" smtClean="0"/>
              <a:t>unterschieden </a:t>
            </a:r>
            <a:r>
              <a:rPr lang="de-DE" sz="2400" dirty="0"/>
              <a:t>sich nach ihrer Position auf dem Rosenkranz</a:t>
            </a:r>
            <a:endParaRPr lang="cs-CZ" sz="2400" dirty="0"/>
          </a:p>
        </p:txBody>
      </p:sp>
      <p:pic>
        <p:nvPicPr>
          <p:cNvPr id="5" name="Picture 4" descr="https://www.lovecpokladu.cz/findings/tree/0201/201877/002.jpg?155845988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48497" y="2438401"/>
            <a:ext cx="3341863" cy="303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201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Růženec </a:t>
            </a:r>
            <a:endParaRPr lang="cs-CZ" dirty="0"/>
          </a:p>
        </p:txBody>
      </p:sp>
      <p:pic>
        <p:nvPicPr>
          <p:cNvPr id="11" name="Zástupný symbol pro obsah 10"/>
          <p:cNvPicPr>
            <a:picLocks noGrp="1" noChangeAspect="1"/>
          </p:cNvPicPr>
          <p:nvPr>
            <p:ph sz="half" idx="1"/>
          </p:nvPr>
        </p:nvPicPr>
        <p:blipFill>
          <a:blip r:embed="rId2"/>
          <a:stretch>
            <a:fillRect/>
          </a:stretch>
        </p:blipFill>
        <p:spPr>
          <a:xfrm>
            <a:off x="838200" y="2514827"/>
            <a:ext cx="2266950" cy="2019300"/>
          </a:xfrm>
          <a:prstGeom prst="rect">
            <a:avLst/>
          </a:prstGeom>
        </p:spPr>
      </p:pic>
      <p:sp>
        <p:nvSpPr>
          <p:cNvPr id="12" name="Zástupný symbol pro obsah 11"/>
          <p:cNvSpPr>
            <a:spLocks noGrp="1"/>
          </p:cNvSpPr>
          <p:nvPr>
            <p:ph sz="half" idx="2"/>
          </p:nvPr>
        </p:nvSpPr>
        <p:spPr>
          <a:xfrm>
            <a:off x="4032738" y="1690688"/>
            <a:ext cx="7321062" cy="4993140"/>
          </a:xfrm>
        </p:spPr>
        <p:txBody>
          <a:bodyPr>
            <a:normAutofit/>
          </a:bodyPr>
          <a:lstStyle/>
          <a:p>
            <a:r>
              <a:rPr lang="cs-CZ" sz="2400" dirty="0"/>
              <a:t>Od 15. století se ustálila podoba růžence, kdy se za deset menších korálků modlilo Zdrávas a za každý další větší Otčenáš. </a:t>
            </a:r>
            <a:endParaRPr lang="cs-CZ" sz="2400" dirty="0" smtClean="0"/>
          </a:p>
          <a:p>
            <a:r>
              <a:rPr lang="cs-CZ" sz="2400" dirty="0" smtClean="0"/>
              <a:t>Křížky </a:t>
            </a:r>
            <a:r>
              <a:rPr lang="cs-CZ" sz="2400" dirty="0"/>
              <a:t>na koncích růženců, často také z korálků, znamenaly pomodlit se Apoštolské vyznání víry. </a:t>
            </a:r>
            <a:endParaRPr lang="cs-CZ" sz="2400" dirty="0" smtClean="0"/>
          </a:p>
          <a:p>
            <a:r>
              <a:rPr lang="cs-CZ" sz="2400" dirty="0" smtClean="0"/>
              <a:t>Oddíly </a:t>
            </a:r>
            <a:r>
              <a:rPr lang="cs-CZ" sz="2400" dirty="0"/>
              <a:t>růžence symbolizovaly životní etapy Ježíše Krista a Panny Marie. </a:t>
            </a:r>
            <a:endParaRPr lang="cs-CZ" sz="2400" dirty="0" smtClean="0"/>
          </a:p>
          <a:p>
            <a:r>
              <a:rPr lang="cs-CZ" sz="2400" dirty="0" smtClean="0"/>
              <a:t>V</a:t>
            </a:r>
            <a:r>
              <a:rPr lang="cs-CZ" sz="2400" dirty="0"/>
              <a:t> pramenech tak najdeme různá německá označení dle konkrétních typů – </a:t>
            </a:r>
            <a:r>
              <a:rPr lang="cs-CZ" sz="2400" dirty="0" err="1"/>
              <a:t>Zehner</a:t>
            </a:r>
            <a:r>
              <a:rPr lang="cs-CZ" sz="2400" dirty="0"/>
              <a:t> (deset Zdrávasů), </a:t>
            </a:r>
            <a:r>
              <a:rPr lang="cs-CZ" sz="2400" dirty="0" err="1"/>
              <a:t>Ihrer</a:t>
            </a:r>
            <a:r>
              <a:rPr lang="cs-CZ" sz="2400" dirty="0"/>
              <a:t>/</a:t>
            </a:r>
            <a:r>
              <a:rPr lang="cs-CZ" sz="2400" dirty="0" err="1"/>
              <a:t>Irer</a:t>
            </a:r>
            <a:r>
              <a:rPr lang="cs-CZ" sz="2400" dirty="0"/>
              <a:t>, </a:t>
            </a:r>
            <a:r>
              <a:rPr lang="cs-CZ" sz="2400" dirty="0" err="1"/>
              <a:t>Prambier</a:t>
            </a:r>
            <a:r>
              <a:rPr lang="cs-CZ" sz="2400" dirty="0"/>
              <a:t>/</a:t>
            </a:r>
            <a:r>
              <a:rPr lang="cs-CZ" sz="2400" dirty="0" err="1"/>
              <a:t>Pranpier</a:t>
            </a:r>
            <a:r>
              <a:rPr lang="cs-CZ" sz="2400" dirty="0"/>
              <a:t> (větší ve tvaru ostružiny, modlil se za ně Otčenáš), </a:t>
            </a:r>
            <a:r>
              <a:rPr lang="cs-CZ" sz="2400" dirty="0" err="1"/>
              <a:t>Mittling</a:t>
            </a:r>
            <a:r>
              <a:rPr lang="cs-CZ" sz="2400" dirty="0"/>
              <a:t> a Schiller.</a:t>
            </a:r>
          </a:p>
        </p:txBody>
      </p:sp>
    </p:spTree>
    <p:extLst>
      <p:ext uri="{BB962C8B-B14F-4D97-AF65-F5344CB8AC3E}">
        <p14:creationId xmlns:p14="http://schemas.microsoft.com/office/powerpoint/2010/main" val="165368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Rosenkranz</a:t>
            </a:r>
            <a:endParaRPr lang="cs-CZ" dirty="0"/>
          </a:p>
        </p:txBody>
      </p:sp>
      <p:sp>
        <p:nvSpPr>
          <p:cNvPr id="4" name="Zástupný symbol pro obsah 3"/>
          <p:cNvSpPr>
            <a:spLocks noGrp="1"/>
          </p:cNvSpPr>
          <p:nvPr>
            <p:ph sz="half" idx="2"/>
          </p:nvPr>
        </p:nvSpPr>
        <p:spPr>
          <a:xfrm>
            <a:off x="3352800" y="1690688"/>
            <a:ext cx="8001000" cy="5167311"/>
          </a:xfrm>
        </p:spPr>
        <p:txBody>
          <a:bodyPr>
            <a:normAutofit/>
          </a:bodyPr>
          <a:lstStyle/>
          <a:p>
            <a:r>
              <a:rPr lang="de-DE" sz="2400" dirty="0"/>
              <a:t>Ab dem 15. Jahrhundert setzte sich die Form des Rosenkranzes durch, wenn für zehn kleinere Perlen das Heil und für jeden zweiten größeren </a:t>
            </a:r>
            <a:r>
              <a:rPr lang="de-DE" sz="2400" dirty="0" smtClean="0"/>
              <a:t>Vater</a:t>
            </a:r>
            <a:r>
              <a:rPr lang="cs-CZ" sz="2400" dirty="0" err="1" smtClean="0"/>
              <a:t>unser</a:t>
            </a:r>
            <a:r>
              <a:rPr lang="de-DE" sz="2400" dirty="0" smtClean="0"/>
              <a:t> </a:t>
            </a:r>
            <a:r>
              <a:rPr lang="de-DE" sz="2400" dirty="0"/>
              <a:t>gebetet wurde</a:t>
            </a:r>
            <a:r>
              <a:rPr lang="de-DE" sz="2400" dirty="0" smtClean="0"/>
              <a:t>.</a:t>
            </a:r>
            <a:endParaRPr lang="cs-CZ" sz="2400" dirty="0" smtClean="0"/>
          </a:p>
          <a:p>
            <a:r>
              <a:rPr lang="de-DE" sz="2400" dirty="0" smtClean="0"/>
              <a:t>Die </a:t>
            </a:r>
            <a:r>
              <a:rPr lang="de-DE" sz="2400" dirty="0"/>
              <a:t>Kreuze an den Enden der Rosenkränze, oft auch aus Perlen, dienten zum Beten des Apostolischen </a:t>
            </a:r>
            <a:r>
              <a:rPr lang="de-DE" sz="2400" dirty="0" smtClean="0"/>
              <a:t>Glaubensbekenntnisses</a:t>
            </a:r>
            <a:endParaRPr lang="cs-CZ" sz="2400" dirty="0" smtClean="0"/>
          </a:p>
          <a:p>
            <a:r>
              <a:rPr lang="de-DE" sz="2400" dirty="0" smtClean="0"/>
              <a:t>.</a:t>
            </a:r>
            <a:r>
              <a:rPr lang="de-DE" sz="2400" dirty="0"/>
              <a:t>Die Abschnitte des Rosenkranzes symbolisierten die Lebensabschnitte von Jesus Christus und der Jungfrau Maria</a:t>
            </a:r>
            <a:r>
              <a:rPr lang="de-DE" sz="2400" dirty="0" smtClean="0"/>
              <a:t>.</a:t>
            </a:r>
            <a:endParaRPr lang="cs-CZ" sz="2400" dirty="0" smtClean="0"/>
          </a:p>
          <a:p>
            <a:r>
              <a:rPr lang="de-DE" sz="2400" dirty="0" smtClean="0"/>
              <a:t>In </a:t>
            </a:r>
            <a:r>
              <a:rPr lang="de-DE" sz="2400" dirty="0"/>
              <a:t>den Quellen finden wir verschiedene deutsche Bezeichnungen nach bestimmten Typen - Zehner (zehn Hailer), Ihr / </a:t>
            </a:r>
            <a:r>
              <a:rPr lang="de-DE" sz="2400" dirty="0" err="1"/>
              <a:t>Irer</a:t>
            </a:r>
            <a:r>
              <a:rPr lang="de-DE" sz="2400" dirty="0"/>
              <a:t>, </a:t>
            </a:r>
            <a:r>
              <a:rPr lang="de-DE" sz="2400" dirty="0" err="1"/>
              <a:t>Pramber</a:t>
            </a:r>
            <a:r>
              <a:rPr lang="de-DE" sz="2400" dirty="0"/>
              <a:t> / </a:t>
            </a:r>
            <a:r>
              <a:rPr lang="de-DE" sz="2400" dirty="0" err="1"/>
              <a:t>Pranpier</a:t>
            </a:r>
            <a:r>
              <a:rPr lang="de-DE" sz="2400" dirty="0"/>
              <a:t> (größer in Form einer Brombeere, der Vater betete für sie), </a:t>
            </a:r>
            <a:r>
              <a:rPr lang="de-DE" sz="2400" dirty="0" err="1"/>
              <a:t>Mittling</a:t>
            </a:r>
            <a:r>
              <a:rPr lang="de-DE" sz="2400" dirty="0"/>
              <a:t> und Schiller.</a:t>
            </a:r>
            <a:endParaRPr lang="cs-CZ" sz="2400" dirty="0"/>
          </a:p>
        </p:txBody>
      </p:sp>
      <p:pic>
        <p:nvPicPr>
          <p:cNvPr id="5" name="Zástupný symbol pro obsah 10"/>
          <p:cNvPicPr>
            <a:picLocks noGrp="1" noChangeAspect="1"/>
          </p:cNvPicPr>
          <p:nvPr>
            <p:ph sz="half" idx="1"/>
          </p:nvPr>
        </p:nvPicPr>
        <p:blipFill>
          <a:blip r:embed="rId2"/>
          <a:stretch>
            <a:fillRect/>
          </a:stretch>
        </p:blipFill>
        <p:spPr>
          <a:xfrm>
            <a:off x="607402" y="2991644"/>
            <a:ext cx="2266950" cy="2019300"/>
          </a:xfrm>
          <a:prstGeom prst="rect">
            <a:avLst/>
          </a:prstGeom>
        </p:spPr>
      </p:pic>
    </p:spTree>
    <p:extLst>
      <p:ext uri="{BB962C8B-B14F-4D97-AF65-F5344CB8AC3E}">
        <p14:creationId xmlns:p14="http://schemas.microsoft.com/office/powerpoint/2010/main" val="2182244157"/>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417</Words>
  <Application>Microsoft Office PowerPoint</Application>
  <PresentationFormat>Širokoúhlá obrazovka</PresentationFormat>
  <Paragraphs>73</Paragraphs>
  <Slides>14</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14</vt:i4>
      </vt:variant>
    </vt:vector>
  </HeadingPairs>
  <TitlesOfParts>
    <vt:vector size="18" baseType="lpstr">
      <vt:lpstr>Arial</vt:lpstr>
      <vt:lpstr>Calibri</vt:lpstr>
      <vt:lpstr>Calibri Light</vt:lpstr>
      <vt:lpstr>Motiv Office</vt:lpstr>
      <vt:lpstr>Číslo projektu / Projektnummer:  320 Název projektu: Udržitelnost a ochrana životního prostředí ve škole,  v práci a ve společnosti. Projektname: Nachhaltigkeit und Umweltschutz in Schule, Beruf und Gesellschaft. </vt:lpstr>
      <vt:lpstr>Společná historická řemesla  Gemeinsames historisches Handwerk</vt:lpstr>
      <vt:lpstr>Počátky sklářství V Bavorském lese a na Šumavě Die Anfänge der Glasherstellung im Bayerischen Wald und im Böhmerwald</vt:lpstr>
      <vt:lpstr>K čemu sloužily páteříky?  Wozu dienten diese Glasperlen?</vt:lpstr>
      <vt:lpstr>Výroba páteříků.    Erzeugung der Glasperlen.</vt:lpstr>
      <vt:lpstr>Obchod s páteříky</vt:lpstr>
      <vt:lpstr>Glasperlen - Handel</vt:lpstr>
      <vt:lpstr>Růženec </vt:lpstr>
      <vt:lpstr>Rosenkranz</vt:lpstr>
      <vt:lpstr>Obchod Šumava – Bavorsko Handel zwischen Böhmerwald - Bayern</vt:lpstr>
      <vt:lpstr>Možná i vy najdete…. Möglich auch sie finden….</vt:lpstr>
      <vt:lpstr>Vinuté perle dnes. Glasperlen heute.</vt:lpstr>
      <vt:lpstr>Vinuté perle</vt:lpstr>
      <vt:lpstr>Práce v pracovní skupině</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Číslo projektu / Projektnummer:  320 Název projektu: Udržitelnost a ochrana životního prostředí ve škole,  v práci a ve společnosti. Projektname: Nachhaltigkeit und Umweltschutz in Schule, Beruf und Gesellschaft.</dc:title>
  <dc:creator>Marie Hlaváčová, Ing.</dc:creator>
  <cp:lastModifiedBy>Marie Hlaváčová, Ing.</cp:lastModifiedBy>
  <cp:revision>13</cp:revision>
  <dcterms:created xsi:type="dcterms:W3CDTF">2021-05-14T06:10:36Z</dcterms:created>
  <dcterms:modified xsi:type="dcterms:W3CDTF">2022-02-01T18:49:14Z</dcterms:modified>
</cp:coreProperties>
</file>