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8"/>
  </p:notesMasterIdLst>
  <p:handoutMasterIdLst>
    <p:handoutMasterId r:id="rId79"/>
  </p:handoutMasterIdLst>
  <p:sldIdLst>
    <p:sldId id="282" r:id="rId2"/>
    <p:sldId id="283" r:id="rId3"/>
    <p:sldId id="284" r:id="rId4"/>
    <p:sldId id="278" r:id="rId5"/>
    <p:sldId id="286" r:id="rId6"/>
    <p:sldId id="288" r:id="rId7"/>
    <p:sldId id="271" r:id="rId8"/>
    <p:sldId id="281" r:id="rId9"/>
    <p:sldId id="287" r:id="rId10"/>
    <p:sldId id="289" r:id="rId11"/>
    <p:sldId id="290" r:id="rId12"/>
    <p:sldId id="294" r:id="rId13"/>
    <p:sldId id="295" r:id="rId14"/>
    <p:sldId id="296" r:id="rId15"/>
    <p:sldId id="291" r:id="rId16"/>
    <p:sldId id="292" r:id="rId17"/>
    <p:sldId id="293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309" r:id="rId31"/>
    <p:sldId id="310" r:id="rId32"/>
    <p:sldId id="311" r:id="rId33"/>
    <p:sldId id="312" r:id="rId34"/>
    <p:sldId id="313" r:id="rId35"/>
    <p:sldId id="314" r:id="rId36"/>
    <p:sldId id="315" r:id="rId37"/>
    <p:sldId id="316" r:id="rId38"/>
    <p:sldId id="317" r:id="rId39"/>
    <p:sldId id="318" r:id="rId40"/>
    <p:sldId id="319" r:id="rId41"/>
    <p:sldId id="334" r:id="rId42"/>
    <p:sldId id="338" r:id="rId43"/>
    <p:sldId id="335" r:id="rId44"/>
    <p:sldId id="340" r:id="rId45"/>
    <p:sldId id="322" r:id="rId46"/>
    <p:sldId id="323" r:id="rId47"/>
    <p:sldId id="324" r:id="rId48"/>
    <p:sldId id="325" r:id="rId49"/>
    <p:sldId id="326" r:id="rId50"/>
    <p:sldId id="336" r:id="rId51"/>
    <p:sldId id="331" r:id="rId52"/>
    <p:sldId id="332" r:id="rId53"/>
    <p:sldId id="333" r:id="rId54"/>
    <p:sldId id="320" r:id="rId55"/>
    <p:sldId id="341" r:id="rId56"/>
    <p:sldId id="343" r:id="rId57"/>
    <p:sldId id="344" r:id="rId58"/>
    <p:sldId id="345" r:id="rId59"/>
    <p:sldId id="346" r:id="rId60"/>
    <p:sldId id="347" r:id="rId61"/>
    <p:sldId id="348" r:id="rId62"/>
    <p:sldId id="349" r:id="rId63"/>
    <p:sldId id="350" r:id="rId64"/>
    <p:sldId id="351" r:id="rId65"/>
    <p:sldId id="353" r:id="rId66"/>
    <p:sldId id="354" r:id="rId67"/>
    <p:sldId id="342" r:id="rId68"/>
    <p:sldId id="355" r:id="rId69"/>
    <p:sldId id="356" r:id="rId70"/>
    <p:sldId id="358" r:id="rId71"/>
    <p:sldId id="357" r:id="rId72"/>
    <p:sldId id="359" r:id="rId73"/>
    <p:sldId id="360" r:id="rId74"/>
    <p:sldId id="361" r:id="rId75"/>
    <p:sldId id="362" r:id="rId76"/>
    <p:sldId id="363" r:id="rId77"/>
  </p:sldIdLst>
  <p:sldSz cx="9144000" cy="6858000" type="screen4x3"/>
  <p:notesSz cx="6864350" cy="999648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>
        <p:scale>
          <a:sx n="30" d="100"/>
          <a:sy n="30" d="100"/>
        </p:scale>
        <p:origin x="-780" y="-7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975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7788" y="0"/>
            <a:ext cx="2974975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3FA18C-1346-4C4C-8AA4-384FAECE920E}" type="datetimeFigureOut">
              <a:rPr lang="cs-CZ" smtClean="0"/>
              <a:t>24.6.2019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94838"/>
            <a:ext cx="2974975" cy="5000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7788" y="9494838"/>
            <a:ext cx="2974975" cy="5000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412980-F160-4739-B5DF-108EFCC04B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25030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552" cy="499824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8210" y="0"/>
            <a:ext cx="2974552" cy="499824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r">
              <a:defRPr sz="1300"/>
            </a:lvl1pPr>
          </a:lstStyle>
          <a:p>
            <a:fld id="{2C9D1973-9FD2-47FF-8EA4-2E4B5E6612C8}" type="datetimeFigureOut">
              <a:rPr lang="cs-CZ" smtClean="0"/>
              <a:t>24.6.2019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33450" y="749300"/>
            <a:ext cx="4997450" cy="3749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41" tIns="48171" rIns="96341" bIns="48171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6435" y="4748332"/>
            <a:ext cx="5491480" cy="4498420"/>
          </a:xfrm>
          <a:prstGeom prst="rect">
            <a:avLst/>
          </a:prstGeom>
        </p:spPr>
        <p:txBody>
          <a:bodyPr vert="horz" lIns="96341" tIns="48171" rIns="96341" bIns="48171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94929"/>
            <a:ext cx="2974552" cy="499824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8210" y="9494929"/>
            <a:ext cx="2974552" cy="499824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r">
              <a:defRPr sz="1300"/>
            </a:lvl1pPr>
          </a:lstStyle>
          <a:p>
            <a:fld id="{7102FA6F-4BC3-4E90-93C1-94D15C8AAF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3752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E12D1-0CBE-4638-B243-24BFE9BFA603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2169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E12D1-0CBE-4638-B243-24BFE9BFA603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2169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Nadpis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Zástupný symbol pro datum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4586F-2B0B-4499-874A-B6F5DD36B25B}" type="datetimeFigureOut">
              <a:rPr lang="cs-CZ" smtClean="0"/>
              <a:t>24.6.2019</a:t>
            </a:fld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7B78B4-EC48-4CDC-ADE7-5DFAD3BBF0A5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4586F-2B0B-4499-874A-B6F5DD36B25B}" type="datetimeFigureOut">
              <a:rPr lang="cs-CZ" smtClean="0"/>
              <a:t>24.6.2019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B78B4-EC48-4CDC-ADE7-5DFAD3BBF0A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4586F-2B0B-4499-874A-B6F5DD36B25B}" type="datetimeFigureOut">
              <a:rPr lang="cs-CZ" smtClean="0"/>
              <a:t>24.6.2019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B78B4-EC48-4CDC-ADE7-5DFAD3BBF0A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FA4586F-2B0B-4499-874A-B6F5DD36B25B}" type="datetimeFigureOut">
              <a:rPr lang="cs-CZ" smtClean="0"/>
              <a:t>24.6.2019</a:t>
            </a:fld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F7B78B4-EC48-4CDC-ADE7-5DFAD3BBF0A5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Zástupný symbol pro zápatí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4586F-2B0B-4499-874A-B6F5DD36B25B}" type="datetimeFigureOut">
              <a:rPr lang="cs-CZ" smtClean="0"/>
              <a:t>24.6.2019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B78B4-EC48-4CDC-ADE7-5DFAD3BBF0A5}" type="slidenum">
              <a:rPr lang="cs-CZ" smtClean="0"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cxnSp>
        <p:nvCxnSpPr>
          <p:cNvPr id="7" name="Přímá spojovací čára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4586F-2B0B-4499-874A-B6F5DD36B25B}" type="datetimeFigureOut">
              <a:rPr lang="cs-CZ" smtClean="0"/>
              <a:t>24.6.2019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B78B4-EC48-4CDC-ADE7-5DFAD3BBF0A5}" type="slidenum">
              <a:rPr lang="cs-CZ" smtClean="0"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B78B4-EC48-4CDC-ADE7-5DFAD3BBF0A5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4586F-2B0B-4499-874A-B6F5DD36B25B}" type="datetimeFigureOut">
              <a:rPr lang="cs-CZ" smtClean="0"/>
              <a:t>24.6.2019</a:t>
            </a:fld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32" name="Zástupný symbol pro obsah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34" name="Zástupný symbol pro obsah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cxnSp>
        <p:nvCxnSpPr>
          <p:cNvPr id="10" name="Přímá spojovací čára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čára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4586F-2B0B-4499-874A-B6F5DD36B25B}" type="datetimeFigureOut">
              <a:rPr lang="cs-CZ" smtClean="0"/>
              <a:t>24.6.2019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B78B4-EC48-4CDC-ADE7-5DFAD3BBF0A5}" type="slidenum">
              <a:rPr lang="cs-CZ" smtClean="0"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4586F-2B0B-4499-874A-B6F5DD36B25B}" type="datetimeFigureOut">
              <a:rPr lang="cs-CZ" smtClean="0"/>
              <a:t>24.6.2019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B78B4-EC48-4CDC-ADE7-5DFAD3BBF0A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ástupný symbol pro obsah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31" name="Nadpis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FA4586F-2B0B-4499-874A-B6F5DD36B25B}" type="datetimeFigureOut">
              <a:rPr lang="cs-CZ" smtClean="0"/>
              <a:t>24.6.2019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F7B78B4-EC48-4CDC-ADE7-5DFAD3BBF0A5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4586F-2B0B-4499-874A-B6F5DD36B25B}" type="datetimeFigureOut">
              <a:rPr lang="cs-CZ" smtClean="0"/>
              <a:t>24.6.2019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7B78B4-EC48-4CDC-ADE7-5DFAD3BBF0A5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FA4586F-2B0B-4499-874A-B6F5DD36B25B}" type="datetimeFigureOut">
              <a:rPr lang="cs-CZ" smtClean="0"/>
              <a:t>24.6.2019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F7B78B4-EC48-4CDC-ADE7-5DFAD3BBF0A5}" type="slidenum">
              <a:rPr lang="cs-CZ" smtClean="0"/>
              <a:t>‹#›</a:t>
            </a:fld>
            <a:endParaRPr lang="cs-CZ"/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projecth.net/cms/wo_wir_sind-cham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52400"/>
            <a:ext cx="8784976" cy="1219200"/>
          </a:xfrm>
        </p:spPr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780928"/>
            <a:ext cx="8229600" cy="3345235"/>
          </a:xfrm>
        </p:spPr>
        <p:txBody>
          <a:bodyPr>
            <a:norm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de-DE" sz="3200" dirty="0">
              <a:latin typeface="Calibri"/>
              <a:ea typeface="Calibri"/>
              <a:cs typeface="Times New Roman"/>
            </a:endParaRPr>
          </a:p>
          <a:p>
            <a:pPr marL="0" indent="0" algn="ctr">
              <a:buNone/>
            </a:pPr>
            <a:r>
              <a:rPr lang="cs-CZ" dirty="0" err="1"/>
              <a:t>Programm</a:t>
            </a:r>
            <a:r>
              <a:rPr lang="cs-CZ" dirty="0"/>
              <a:t> </a:t>
            </a:r>
            <a:r>
              <a:rPr lang="cs-CZ" dirty="0" err="1"/>
              <a:t>zur</a:t>
            </a:r>
            <a:r>
              <a:rPr lang="cs-CZ" dirty="0"/>
              <a:t> </a:t>
            </a:r>
            <a:r>
              <a:rPr lang="cs-CZ" dirty="0" err="1"/>
              <a:t>grenzübergreifenden</a:t>
            </a:r>
            <a:r>
              <a:rPr lang="cs-CZ" dirty="0"/>
              <a:t> </a:t>
            </a:r>
            <a:r>
              <a:rPr lang="cs-CZ" dirty="0" err="1"/>
              <a:t>Zusammenarbeit</a:t>
            </a:r>
            <a:r>
              <a:rPr lang="cs-CZ" dirty="0"/>
              <a:t> </a:t>
            </a:r>
            <a:r>
              <a:rPr lang="cs-CZ" dirty="0" err="1"/>
              <a:t>Freistaat</a:t>
            </a:r>
            <a:r>
              <a:rPr lang="cs-CZ" dirty="0"/>
              <a:t> </a:t>
            </a:r>
            <a:r>
              <a:rPr lang="cs-CZ" dirty="0" err="1"/>
              <a:t>Bayern</a:t>
            </a:r>
            <a:r>
              <a:rPr lang="cs-CZ" dirty="0"/>
              <a:t> - </a:t>
            </a:r>
            <a:r>
              <a:rPr lang="cs-CZ" dirty="0" err="1"/>
              <a:t>Tschechische</a:t>
            </a:r>
            <a:r>
              <a:rPr lang="cs-CZ" dirty="0"/>
              <a:t> Republik </a:t>
            </a:r>
            <a:r>
              <a:rPr lang="cs-CZ" dirty="0" err="1"/>
              <a:t>Ziel</a:t>
            </a:r>
            <a:r>
              <a:rPr lang="cs-CZ" dirty="0"/>
              <a:t> ETZ 2014 - 2020</a:t>
            </a:r>
          </a:p>
          <a:p>
            <a:pPr marL="0" indent="0" algn="ctr">
              <a:buNone/>
            </a:pPr>
            <a:r>
              <a:rPr lang="cs-CZ" dirty="0"/>
              <a:t>Program přeshraniční spolupráce Česká republika - Svobodný stát Bavorsko Cíl EÚS 2014 - 2020</a:t>
            </a:r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4294967295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fld id="{6AAF0374-FF25-44AF-A90D-DC98FFC548C9}" type="datetime1">
              <a:rPr lang="cs-CZ" smtClean="0"/>
              <a:t>24.6.2019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4294967295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Olivie + Radka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294967295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/>
          <a:lstStyle/>
          <a:p>
            <a:fld id="{AC57A5DF-1266-40EA-9282-1E66B9DE06C0}" type="slidenum">
              <a:rPr lang="cs-CZ" smtClean="0"/>
              <a:t>1</a:t>
            </a:fld>
            <a:endParaRPr lang="cs-CZ"/>
          </a:p>
        </p:txBody>
      </p:sp>
      <p:pic>
        <p:nvPicPr>
          <p:cNvPr id="7" name="Obrázek 6" descr="C:\Users\hlavacovam\Desktop\Logo ke kontrole image00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633" y="1628800"/>
            <a:ext cx="5743575" cy="1117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462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2. </a:t>
            </a:r>
            <a:r>
              <a:rPr lang="cs-CZ" dirty="0" smtClean="0"/>
              <a:t>Běh (B)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2. </a:t>
            </a:r>
            <a:r>
              <a:rPr lang="cs-CZ" dirty="0" err="1"/>
              <a:t>Block</a:t>
            </a:r>
            <a:endParaRPr lang="cs-CZ" dirty="0"/>
          </a:p>
          <a:p>
            <a:pPr marL="514350" indent="-514350">
              <a:buAutoNum type="arabicPeriod"/>
            </a:pPr>
            <a:endParaRPr lang="cs-CZ" dirty="0"/>
          </a:p>
          <a:p>
            <a:pPr marL="0" indent="0" algn="ctr">
              <a:buNone/>
            </a:pPr>
            <a:r>
              <a:rPr lang="cs-CZ" dirty="0"/>
              <a:t>       </a:t>
            </a:r>
            <a:r>
              <a:rPr lang="cs-CZ" dirty="0" smtClean="0"/>
              <a:t>Podzim 2017</a:t>
            </a:r>
            <a:endParaRPr lang="cs-CZ" dirty="0"/>
          </a:p>
          <a:p>
            <a:pPr marL="0" indent="0" algn="ctr">
              <a:buNone/>
            </a:pPr>
            <a:r>
              <a:rPr lang="cs-CZ" dirty="0" err="1" smtClean="0"/>
              <a:t>Herbst</a:t>
            </a:r>
            <a:r>
              <a:rPr lang="cs-CZ" dirty="0" smtClean="0"/>
              <a:t> 2017</a:t>
            </a:r>
            <a:endParaRPr lang="cs-CZ" dirty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556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 Odjezd do </a:t>
            </a:r>
            <a:r>
              <a:rPr lang="cs-CZ" dirty="0" err="1" smtClean="0"/>
              <a:t>Chamu</a:t>
            </a:r>
            <a:r>
              <a:rPr lang="cs-CZ" dirty="0" smtClean="0"/>
              <a:t>. </a:t>
            </a:r>
            <a:r>
              <a:rPr lang="cs-CZ" dirty="0" err="1" smtClean="0"/>
              <a:t>Abfahrt</a:t>
            </a:r>
            <a:r>
              <a:rPr lang="cs-CZ" dirty="0" smtClean="0"/>
              <a:t> nach </a:t>
            </a:r>
            <a:r>
              <a:rPr lang="cs-CZ" dirty="0" err="1" smtClean="0"/>
              <a:t>Cham</a:t>
            </a:r>
            <a:endParaRPr lang="cs-CZ" dirty="0"/>
          </a:p>
        </p:txBody>
      </p:sp>
      <p:pic>
        <p:nvPicPr>
          <p:cNvPr id="2050" name="Picture 2" descr="C:\Users\hlavacovam\Desktop\CHAM\1.a.Cham 2017 do konce 2017 (A-B)\20. Praxe,stáže-doplnění zápisů A-B+FOTA\20.1. Praxe SOUHRN B - doplněk zápisu 42\42. Fota Praxe PODZIM 2017 Liba\3. týden\odjezd 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19" y="1524000"/>
            <a:ext cx="8140562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82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C:\Users\hlavacovam\Desktop\CHAM\2.a. Cham 17 FOTA k zápisům do 31.12.2017\42. Fota Praxe PODZIM 2017 Liba\1. týden\odjezd 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1646"/>
            <a:ext cx="9144000" cy="513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12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C:\Users\hlavacovam\Desktop\CHAM\2.a. Cham 17 FOTA k zápisům do 31.12.2017\42. Fota Praxe PODZIM 2017 Liba\ŠKOLENÍ\BOZ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4964"/>
            <a:ext cx="9144000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60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C:\Users\hlavacovam\Desktop\CHAM\2.a. Cham 17 FOTA k zápisům do 31.12.2017\42. Fota Praxe PODZIM 2017 Liba\ŠKOLENÍ\1 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1646"/>
            <a:ext cx="9144000" cy="513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87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lavacovam\Desktop\CHAM\1.a.Cham 2017 do konce 2017 (A-B)\20. Praxe,stáže-doplnění zápisů A-B+FOTA\20.1. Praxe SOUHRN B - doplněk zápisu 42\42. Fota Praxe PODZIM 2017 Liba\Vajda\IMG_20171024_1224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2656"/>
            <a:ext cx="5100836" cy="680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27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C:\Users\hlavacovam\Desktop\CHAM\1.a.Cham 2017 do konce 2017 (A-B)\20. Praxe,stáže-doplnění zápisů A-B+FOTA\20.1. Praxe SOUHRN B - doplněk zápisu 42\42. Fota Praxe PODZIM 2017 Liba\Šmrha\received_183156785039898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4664"/>
            <a:ext cx="4499130" cy="599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8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lavacovam\Desktop\CHAM\2.a. Cham 17 FOTA k zápisům do 31.12.2017\42. Fota Praxe PODZIM 2017 Liba\Jaroš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17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lavacovam\Desktop\CHAM\2.a. Cham 17 FOTA k zápisům do 31.12.2017\42. Fota Praxe PODZIM 2017 Liba\Jaroš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82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lavacovam\Desktop\CHAM\2.a. Cham 17 FOTA k zápisům do 31.12.2017\42. Fota Praxe PODZIM 2017 Liba\Jaroš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39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dirty="0"/>
              <a:t>Budoucnost utváříme společně - kulturní a profesní výměny v regionu Sušice – </a:t>
            </a:r>
            <a:r>
              <a:rPr lang="cs-CZ" dirty="0" err="1"/>
              <a:t>Cham</a:t>
            </a:r>
            <a:endParaRPr lang="cs-CZ" dirty="0"/>
          </a:p>
          <a:p>
            <a:pPr marL="0" indent="0" algn="ctr">
              <a:buNone/>
            </a:pPr>
            <a:r>
              <a:rPr lang="cs-CZ" dirty="0"/>
              <a:t> </a:t>
            </a:r>
          </a:p>
          <a:p>
            <a:pPr marL="0" indent="0" algn="ctr">
              <a:buNone/>
            </a:pPr>
            <a:r>
              <a:rPr lang="cs-CZ" dirty="0" err="1"/>
              <a:t>Zukunft</a:t>
            </a:r>
            <a:r>
              <a:rPr lang="cs-CZ" dirty="0"/>
              <a:t> </a:t>
            </a:r>
            <a:r>
              <a:rPr lang="cs-CZ" dirty="0" err="1"/>
              <a:t>gemeinsam</a:t>
            </a:r>
            <a:r>
              <a:rPr lang="cs-CZ" dirty="0"/>
              <a:t> </a:t>
            </a:r>
            <a:r>
              <a:rPr lang="cs-CZ" dirty="0" err="1"/>
              <a:t>gestalten</a:t>
            </a:r>
            <a:r>
              <a:rPr lang="cs-CZ" dirty="0"/>
              <a:t> – </a:t>
            </a:r>
            <a:r>
              <a:rPr lang="cs-CZ" dirty="0" err="1"/>
              <a:t>kultureller</a:t>
            </a:r>
            <a:r>
              <a:rPr lang="cs-CZ" dirty="0"/>
              <a:t>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beruflicher</a:t>
            </a:r>
            <a:r>
              <a:rPr lang="cs-CZ" dirty="0"/>
              <a:t> </a:t>
            </a:r>
            <a:r>
              <a:rPr lang="cs-CZ" dirty="0" err="1"/>
              <a:t>Austausch</a:t>
            </a:r>
            <a:r>
              <a:rPr lang="cs-CZ" dirty="0"/>
              <a:t> </a:t>
            </a:r>
          </a:p>
          <a:p>
            <a:pPr marL="0" indent="0" algn="ctr">
              <a:buNone/>
            </a:pPr>
            <a:r>
              <a:rPr lang="cs-CZ" dirty="0"/>
              <a:t>in der Region Sušice – </a:t>
            </a:r>
            <a:r>
              <a:rPr lang="cs-CZ" dirty="0" err="1"/>
              <a:t>Cham</a:t>
            </a:r>
            <a:endParaRPr lang="cs-CZ" dirty="0"/>
          </a:p>
          <a:p>
            <a:pPr marL="0" indent="0" algn="ctr">
              <a:buNone/>
            </a:pPr>
            <a:r>
              <a:rPr lang="cs-CZ" dirty="0"/>
              <a:t> </a:t>
            </a:r>
          </a:p>
          <a:p>
            <a:pPr marL="0" indent="0" algn="ctr">
              <a:buNone/>
            </a:pPr>
            <a:r>
              <a:rPr lang="cs-CZ" dirty="0"/>
              <a:t>Projekt spolupráce škol SOŠ a SOU SUŠICE a VHS </a:t>
            </a:r>
            <a:r>
              <a:rPr lang="cs-CZ" dirty="0" err="1"/>
              <a:t>im</a:t>
            </a:r>
            <a:r>
              <a:rPr lang="cs-CZ" dirty="0"/>
              <a:t> </a:t>
            </a:r>
            <a:r>
              <a:rPr lang="cs-CZ" dirty="0" err="1"/>
              <a:t>Landkreis</a:t>
            </a:r>
            <a:r>
              <a:rPr lang="cs-CZ" dirty="0"/>
              <a:t> </a:t>
            </a:r>
            <a:r>
              <a:rPr lang="cs-CZ" dirty="0" err="1"/>
              <a:t>Cham</a:t>
            </a:r>
            <a:r>
              <a:rPr lang="cs-CZ" dirty="0"/>
              <a:t>  e. V.</a:t>
            </a:r>
          </a:p>
          <a:p>
            <a:pPr marL="0" indent="0" algn="ctr">
              <a:buNone/>
            </a:pPr>
            <a:r>
              <a:rPr lang="cs-CZ" dirty="0" err="1"/>
              <a:t>Zusammenarbeit</a:t>
            </a:r>
            <a:r>
              <a:rPr lang="cs-CZ" dirty="0"/>
              <a:t> der </a:t>
            </a:r>
            <a:r>
              <a:rPr lang="cs-CZ" dirty="0" err="1"/>
              <a:t>Schulen</a:t>
            </a:r>
            <a:r>
              <a:rPr lang="cs-CZ" dirty="0"/>
              <a:t> VHS </a:t>
            </a:r>
            <a:r>
              <a:rPr lang="cs-CZ" dirty="0" err="1"/>
              <a:t>im</a:t>
            </a:r>
            <a:r>
              <a:rPr lang="cs-CZ" dirty="0"/>
              <a:t> </a:t>
            </a:r>
            <a:r>
              <a:rPr lang="cs-CZ" dirty="0" err="1"/>
              <a:t>Landkreis</a:t>
            </a:r>
            <a:r>
              <a:rPr lang="cs-CZ" dirty="0"/>
              <a:t> </a:t>
            </a:r>
            <a:r>
              <a:rPr lang="cs-CZ" dirty="0" err="1"/>
              <a:t>Cham</a:t>
            </a:r>
            <a:r>
              <a:rPr lang="cs-CZ" dirty="0"/>
              <a:t> </a:t>
            </a:r>
            <a:r>
              <a:rPr lang="cs-CZ" dirty="0" err="1"/>
              <a:t>e.V</a:t>
            </a:r>
            <a:r>
              <a:rPr lang="cs-CZ" dirty="0"/>
              <a:t>. </a:t>
            </a:r>
            <a:r>
              <a:rPr lang="cs-CZ" dirty="0" err="1"/>
              <a:t>und</a:t>
            </a:r>
            <a:r>
              <a:rPr lang="cs-CZ" dirty="0"/>
              <a:t> SOŠ a SOU Sušice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Projekt 71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569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lavacovam\Desktop\CHAM\2.a. Cham 17 FOTA k zápisům do 31.12.2017\42. Fota Praxe PODZIM 2017 Liba\Jaroš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6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lavacovam\Desktop\CHAM\2.a. Cham 17 FOTA k zápisům do 31.12.2017\42. Fota Praxe PODZIM 2017 Liba\Jaroš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40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hlavacovam\Desktop\CHAM\2.a. Cham 17 FOTA k zápisům do 31.12.2017\42. Fota Praxe PODZIM 2017 Liba\Jaroš\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73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hlavacovam\Desktop\CHAM\2.a. Cham 17 FOTA k zápisům do 31.12.2017\42. Fota Praxe PODZIM 2017 Liba\Jaroš\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53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hlavacovam\Desktop\CHAM\2.a. Cham 17 FOTA k zápisům do 31.12.2017\42. Fota Praxe PODZIM 2017 Liba\Jaroš\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37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hlavacovam\Desktop\CHAM\2.a. Cham 17 FOTA k zápisům do 31.12.2017\42. Fota Praxe PODZIM 2017 Liba\Jaroš\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43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hlavacovam\Desktop\CHAM\2.a. Cham 17 FOTA k zápisům do 31.12.2017\42. Fota Praxe PODZIM 2017 Liba\Jaroš\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13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hlavacovam\Desktop\CHAM\2.a. Cham 17 FOTA k zápisům do 31.12.2017\42. Fota Praxe PODZIM 2017 Liba\Jaroš\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2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hlavacovam\Desktop\CHAM\2.a. Cham 17 FOTA k zápisům do 31.12.2017\42. Fota Praxe PODZIM 2017 Liba\Jaroš\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87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hlavacovam\Desktop\CHAM\2.a. Cham 17 FOTA k zápisům do 31.12.2017\42. Fota Praxe PODZIM 2017 Liba\Šmrha\DSC_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6163"/>
            <a:ext cx="9144000" cy="514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15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4005064"/>
            <a:ext cx="8229600" cy="209093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 smtClean="0"/>
              <a:t>1. </a:t>
            </a:r>
            <a:r>
              <a:rPr lang="cs-CZ" dirty="0" smtClean="0"/>
              <a:t>Běh (A)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1</a:t>
            </a:r>
            <a:r>
              <a:rPr lang="cs-CZ" dirty="0" smtClean="0"/>
              <a:t>. </a:t>
            </a:r>
            <a:r>
              <a:rPr lang="cs-CZ" dirty="0" err="1" smtClean="0"/>
              <a:t>Block</a:t>
            </a:r>
            <a:endParaRPr lang="cs-CZ" dirty="0" smtClean="0"/>
          </a:p>
          <a:p>
            <a:pPr marL="514350" indent="-514350">
              <a:buAutoNum type="arabicPeriod"/>
            </a:pPr>
            <a:endParaRPr lang="cs-CZ" dirty="0"/>
          </a:p>
          <a:p>
            <a:pPr marL="0" indent="0" algn="ctr">
              <a:buNone/>
            </a:pPr>
            <a:r>
              <a:rPr lang="cs-CZ" dirty="0" smtClean="0"/>
              <a:t>       Duben – květen 2017</a:t>
            </a:r>
          </a:p>
          <a:p>
            <a:pPr marL="0" indent="0" algn="ctr">
              <a:buNone/>
            </a:pPr>
            <a:r>
              <a:rPr lang="cs-CZ" dirty="0" err="1" smtClean="0"/>
              <a:t>April</a:t>
            </a:r>
            <a:r>
              <a:rPr lang="cs-CZ" dirty="0" smtClean="0"/>
              <a:t> – </a:t>
            </a:r>
            <a:r>
              <a:rPr lang="cs-CZ" dirty="0" err="1" smtClean="0"/>
              <a:t>Mai</a:t>
            </a:r>
            <a:r>
              <a:rPr lang="cs-CZ" dirty="0" smtClean="0"/>
              <a:t> 2017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3132584"/>
          </a:xfrm>
        </p:spPr>
        <p:txBody>
          <a:bodyPr>
            <a:normAutofit/>
          </a:bodyPr>
          <a:lstStyle/>
          <a:p>
            <a:r>
              <a:rPr lang="cs-CZ" dirty="0" smtClean="0"/>
              <a:t>Praxe v </a:t>
            </a:r>
            <a:r>
              <a:rPr lang="cs-CZ" dirty="0" err="1" smtClean="0"/>
              <a:t>Chamu</a:t>
            </a:r>
            <a:r>
              <a:rPr lang="cs-CZ" dirty="0" smtClean="0"/>
              <a:t>.</a:t>
            </a:r>
            <a:br>
              <a:rPr lang="cs-CZ" dirty="0" smtClean="0"/>
            </a:br>
            <a:r>
              <a:rPr lang="cs-CZ" dirty="0" smtClean="0"/>
              <a:t>Praktikum – H (</a:t>
            </a:r>
            <a:r>
              <a:rPr lang="cs-CZ" dirty="0" err="1" smtClean="0"/>
              <a:t>Handwerk</a:t>
            </a:r>
            <a:r>
              <a:rPr lang="cs-CZ" dirty="0" smtClean="0"/>
              <a:t>) in </a:t>
            </a:r>
            <a:r>
              <a:rPr lang="cs-CZ" dirty="0" err="1" smtClean="0"/>
              <a:t>Cham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217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hlavacovam\Desktop\CHAM\2.a. Cham 17 FOTA k zápisům do 31.12.2017\42. Fota Praxe PODZIM 2017 Liba\Šmrha\DSC_0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6163"/>
            <a:ext cx="9144000" cy="514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33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hlavacovam\Desktop\CHAM\2.a. Cham 17 FOTA k zápisům do 31.12.2017\42. Fota Praxe PODZIM 2017 Liba\Šmrha\received_183156784373231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75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hlavacovam\Desktop\CHAM\2.a. Cham 17 FOTA k zápisům do 31.12.2017\42. Fota Praxe PODZIM 2017 Liba\Vajda\IMG_20171024_1221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95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hlavacovam\Desktop\CHAM\2.a. Cham 17 FOTA k zápisům do 31.12.2017\42. Fota Praxe PODZIM 2017 Liba\Vajda\IMG_20171026_1337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78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hlavacovam\Desktop\CHAM\2.a. Cham 17 FOTA k zápisům do 31.12.2017\42. Fota Praxe PODZIM 2017 Liba\Vajda\IMG_20171107_1034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29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hlavacovam\Desktop\CHAM\2.a. Cham 17 FOTA k zápisům do 31.12.2017\42. Fota Praxe PODZIM 2017 Liba\Zapletal\Praxe 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4114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74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hlavacovam\Desktop\CHAM\2.a. Cham 17 FOTA k zápisům do 31.12.2017\42. Fota Praxe PODZIM 2017 Liba\Zapletal\Praxe 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4114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46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hlavacovam\Desktop\CHAM\2.a. Cham 17 FOTA k zápisům do 31.12.2017\42. Fota Praxe PODZIM 2017 Liba\Zapletal\Praxe 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4114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16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hlavacovam\Desktop\CHAM\2.a. Cham 17 FOTA k zápisům do 31.12.2017\42. Fota Praxe PODZIM 2017 Liba\Zapletal\Praxe 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4114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92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hlavacovam\Desktop\CHAM\2.a. Cham 17 FOTA k zápisům do 31.12.2017\42. Fota Praxe PODZIM 2017 Liba\Zapletal\Praxe 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4114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11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55232"/>
          </a:xfrm>
        </p:spPr>
        <p:txBody>
          <a:bodyPr>
            <a:normAutofit fontScale="92500" lnSpcReduction="10000"/>
          </a:bodyPr>
          <a:lstStyle/>
          <a:p>
            <a:pPr marL="365760" indent="-283464">
              <a:defRPr/>
            </a:pPr>
            <a:r>
              <a:rPr lang="cs-CZ" sz="3000" dirty="0" smtClean="0"/>
              <a:t>Cílem praxí je získání zkušeností prohloubení jazykových znalostí a odborných dovedností </a:t>
            </a:r>
            <a:br>
              <a:rPr lang="cs-CZ" sz="3000" dirty="0" smtClean="0"/>
            </a:br>
            <a:r>
              <a:rPr lang="cs-CZ" sz="3000" dirty="0" smtClean="0"/>
              <a:t>v oblasti odborného vzdělávání žáků.</a:t>
            </a:r>
          </a:p>
          <a:p>
            <a:r>
              <a:rPr lang="cs-CZ" sz="3000" dirty="0" smtClean="0"/>
              <a:t>Žáci absolvují čtyři týdenní praxe na pracovišti </a:t>
            </a:r>
            <a:br>
              <a:rPr lang="cs-CZ" sz="3000" dirty="0" smtClean="0"/>
            </a:br>
            <a:r>
              <a:rPr lang="cs-CZ" sz="3000" dirty="0" smtClean="0"/>
              <a:t>dle studovaného oboru v partnerském městě Cham a jeho okolí.</a:t>
            </a:r>
          </a:p>
          <a:p>
            <a:r>
              <a:rPr lang="cs-CZ" sz="3000" dirty="0" smtClean="0"/>
              <a:t>Pracoviště zajišťuje </a:t>
            </a:r>
            <a:r>
              <a:rPr lang="cs-CZ" sz="3000" dirty="0" err="1" smtClean="0"/>
              <a:t>Volkhochschule</a:t>
            </a:r>
            <a:r>
              <a:rPr lang="cs-CZ" sz="3000" dirty="0" smtClean="0"/>
              <a:t> </a:t>
            </a:r>
            <a:r>
              <a:rPr lang="cs-CZ" sz="3000" dirty="0" err="1" smtClean="0"/>
              <a:t>im</a:t>
            </a:r>
            <a:r>
              <a:rPr lang="cs-CZ" sz="3000" dirty="0" smtClean="0"/>
              <a:t> </a:t>
            </a:r>
            <a:r>
              <a:rPr lang="cs-CZ" sz="3000" dirty="0" err="1" smtClean="0"/>
              <a:t>Landkreis</a:t>
            </a:r>
            <a:r>
              <a:rPr lang="cs-CZ" sz="3000" dirty="0" smtClean="0"/>
              <a:t> Cham.</a:t>
            </a:r>
          </a:p>
          <a:p>
            <a:r>
              <a:rPr lang="cs-CZ" sz="3000" dirty="0" smtClean="0"/>
              <a:t>Praxí se účastní žáci oborů automechanik, autoelektrikář, opravář zemědělských strojů </a:t>
            </a:r>
            <a:br>
              <a:rPr lang="cs-CZ" sz="3000" dirty="0" smtClean="0"/>
            </a:br>
            <a:r>
              <a:rPr lang="cs-CZ" sz="3000" dirty="0" smtClean="0"/>
              <a:t>a kadeřník.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/>
          <a:lstStyle/>
          <a:p>
            <a:pPr algn="ctr"/>
            <a:r>
              <a:rPr lang="cs-CZ" b="1" dirty="0" smtClean="0">
                <a:solidFill>
                  <a:srgbClr val="FF0000"/>
                </a:solidFill>
              </a:rPr>
              <a:t>PRAXE</a:t>
            </a:r>
            <a:endParaRPr lang="cs-CZ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hlavacovam\Desktop\CHAM\2.a. Cham 17 FOTA k zápisům do 31.12.2017\42. Fota Praxe PODZIM 2017 Liba\Zapletal\Praxe 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4114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02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3. </a:t>
            </a:r>
            <a:r>
              <a:rPr lang="cs-CZ" dirty="0" smtClean="0"/>
              <a:t>Běh ©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3. </a:t>
            </a:r>
            <a:r>
              <a:rPr lang="cs-CZ" dirty="0" err="1"/>
              <a:t>Block</a:t>
            </a:r>
            <a:endParaRPr lang="cs-CZ" dirty="0"/>
          </a:p>
          <a:p>
            <a:pPr marL="514350" indent="-514350">
              <a:buAutoNum type="arabicPeriod"/>
            </a:pPr>
            <a:endParaRPr lang="cs-CZ" dirty="0"/>
          </a:p>
          <a:p>
            <a:pPr marL="0" indent="0" algn="ctr">
              <a:buNone/>
            </a:pPr>
            <a:r>
              <a:rPr lang="cs-CZ" dirty="0" smtClean="0"/>
              <a:t>Jaro  </a:t>
            </a:r>
            <a:r>
              <a:rPr lang="cs-CZ" dirty="0"/>
              <a:t>2018</a:t>
            </a:r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 err="1" smtClean="0"/>
              <a:t>Frühling</a:t>
            </a:r>
            <a:r>
              <a:rPr lang="cs-CZ" dirty="0" smtClean="0"/>
              <a:t>  2018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368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Odjezd na praxi. </a:t>
            </a:r>
            <a:r>
              <a:rPr lang="cs-CZ" dirty="0" err="1" smtClean="0"/>
              <a:t>Abfahrt</a:t>
            </a:r>
            <a:r>
              <a:rPr lang="cs-CZ" dirty="0" smtClean="0"/>
              <a:t> </a:t>
            </a:r>
            <a:r>
              <a:rPr lang="cs-CZ" dirty="0" err="1" smtClean="0"/>
              <a:t>zum</a:t>
            </a:r>
            <a:r>
              <a:rPr lang="cs-CZ" dirty="0" smtClean="0"/>
              <a:t> Praktikum </a:t>
            </a:r>
            <a:endParaRPr lang="cs-CZ" dirty="0"/>
          </a:p>
        </p:txBody>
      </p:sp>
      <p:pic>
        <p:nvPicPr>
          <p:cNvPr id="1026" name="Picture 2" descr="C:\Users\hlavacovam\Desktop\CHAM\2.b. Cham 17 FOTA k zápisům od 1.1.2018\65. Fota JARO 2018_praxe C\1. týden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104388"/>
            <a:ext cx="6876256" cy="38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13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 err="1" smtClean="0">
                <a:solidFill>
                  <a:srgbClr val="FF0000"/>
                </a:solidFill>
              </a:rPr>
              <a:t>Autohaus</a:t>
            </a:r>
            <a:r>
              <a:rPr lang="cs-CZ" sz="4000" b="1" dirty="0" smtClean="0">
                <a:solidFill>
                  <a:srgbClr val="FF0000"/>
                </a:solidFill>
              </a:rPr>
              <a:t> </a:t>
            </a:r>
            <a:r>
              <a:rPr lang="cs-CZ" sz="4000" b="1" dirty="0" err="1" smtClean="0">
                <a:solidFill>
                  <a:srgbClr val="FF0000"/>
                </a:solidFill>
              </a:rPr>
              <a:t>Diermeier</a:t>
            </a:r>
            <a:r>
              <a:rPr lang="cs-CZ" sz="4000" b="1" dirty="0" smtClean="0">
                <a:solidFill>
                  <a:srgbClr val="FF0000"/>
                </a:solidFill>
              </a:rPr>
              <a:t> </a:t>
            </a:r>
            <a:r>
              <a:rPr lang="cs-CZ" sz="4000" b="1" dirty="0" err="1" smtClean="0">
                <a:solidFill>
                  <a:srgbClr val="FF0000"/>
                </a:solidFill>
              </a:rPr>
              <a:t>Cham</a:t>
            </a:r>
            <a:endParaRPr lang="cs-CZ" sz="3600" b="1" u="sng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a typeface="+mn-ea"/>
              <a:cs typeface="+mn-cs"/>
            </a:endParaRPr>
          </a:p>
        </p:txBody>
      </p:sp>
      <p:pic>
        <p:nvPicPr>
          <p:cNvPr id="6" name="Picture 2" descr="C:\Users\hlavacovam\Desktop\CHAM\2.b. Cham 17 FOTA k zápisům od 1.1.2018\65. Fota JARO 2018_praxe C\Rayser + Šemnický\před firmou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0"/>
            <a:ext cx="5424264" cy="406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14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lavacovam\Desktop\CHAM\2.b. Cham 17 FOTA k zápisům od 1.1.2018\65. Fota JARO 2018_praxe C\Rayser + Šemnický\diagnosti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78572"/>
            <a:ext cx="633670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83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lavacovam\Desktop\CHAM\2.b. Cham 17 FOTA k zápisům od 1.1.2018\65. Fota JARO 2018_praxe C\Rayser + Šemnický\před firmou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91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lavacovam\Desktop\CHAM\2.b. Cham 17 FOTA k zápisům od 1.1.2018\65. Fota JARO 2018_praxe C\Rayser + Šemnický\R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2334"/>
            <a:ext cx="9144000" cy="513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33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lavacovam\Desktop\CHAM\2.b. Cham 17 FOTA k zápisům od 1.1.2018\65. Fota JARO 2018_praxe C\Rayser + Šemnický\Š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2334"/>
            <a:ext cx="9144000" cy="513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48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lavacovam\Desktop\CHAM\2.b. Cham 17 FOTA k zápisům od 1.1.2018\65. Fota JARO 2018_praxe C\Rayser + Šemnický\Š a 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2334"/>
            <a:ext cx="9144000" cy="513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52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lavacovam\Desktop\CHAM\2.b. Cham 17 FOTA k zápisům od 1.1.2018\65. Fota JARO 2018_praxe C\Rayser + Šemnický\au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6966"/>
            <a:ext cx="9144000" cy="544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07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Ziel ist es, Erfahrungen zu gewinnen, Sprachkenntnisse vertiefen und berufliche Fähigkeiten im Bereich der beruflichen Ausbildung zu sammeln.</a:t>
            </a:r>
            <a:endParaRPr lang="cs-CZ" dirty="0"/>
          </a:p>
          <a:p>
            <a:r>
              <a:rPr lang="de-DE" dirty="0"/>
              <a:t>Die Schüler absolvieren 4mal eine Woche das Praktikum am Arbeitsplatz in der Partnerstadt Cham und ihrer Umgebung.</a:t>
            </a:r>
            <a:endParaRPr lang="cs-CZ" dirty="0"/>
          </a:p>
          <a:p>
            <a:r>
              <a:rPr lang="de-DE" dirty="0"/>
              <a:t>Der Arbeitsplatz wird von der Volkhochschule im Landkreis Cham bereitgestellt.</a:t>
            </a:r>
            <a:endParaRPr lang="cs-CZ" dirty="0"/>
          </a:p>
          <a:p>
            <a:r>
              <a:rPr lang="de-DE" dirty="0"/>
              <a:t>Zu diesem Praktikum kommen Schüler – Fächer Automechaniker, Autoelektriker,  Mechaniker für landwirtschaftliche Maschinen und Frisöse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rgbClr val="FF0000"/>
                </a:solidFill>
              </a:rPr>
              <a:t>Praktikum 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691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3600" b="1" u="sng" dirty="0">
                <a:solidFill>
                  <a:schemeClr val="bg1"/>
                </a:solidFill>
                <a:hlinkClick r:id="rId2"/>
              </a:rPr>
              <a:t>P</a:t>
            </a:r>
            <a:r>
              <a:rPr lang="cs-CZ" sz="3600" b="1" u="sng" dirty="0" smtClean="0">
                <a:solidFill>
                  <a:schemeClr val="bg1"/>
                </a:solidFill>
                <a:hlinkClick r:id="rId2"/>
              </a:rPr>
              <a:t>roject </a:t>
            </a:r>
            <a:r>
              <a:rPr lang="cs-CZ" sz="3600" b="1" u="sng" dirty="0">
                <a:solidFill>
                  <a:schemeClr val="bg1"/>
                </a:solidFill>
                <a:hlinkClick r:id="rId2"/>
              </a:rPr>
              <a:t>H </a:t>
            </a:r>
            <a:r>
              <a:rPr lang="cs-CZ" sz="3600" b="1" u="sng" dirty="0" err="1">
                <a:solidFill>
                  <a:schemeClr val="bg1"/>
                </a:solidFill>
                <a:hlinkClick r:id="rId2"/>
              </a:rPr>
              <a:t>Cham</a:t>
            </a:r>
            <a:endParaRPr lang="cs-CZ" sz="3600" b="1" u="sng" dirty="0">
              <a:solidFill>
                <a:schemeClr val="bg1"/>
              </a:solidFill>
              <a:hlinkClick r:id="rId2"/>
            </a:endParaRP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 smtClean="0">
                <a:solidFill>
                  <a:srgbClr val="FF0000"/>
                </a:solidFill>
              </a:rPr>
              <a:t>Kadeřnický salón </a:t>
            </a:r>
            <a:r>
              <a:rPr lang="cs-CZ" sz="4000" b="1" dirty="0" err="1" smtClean="0">
                <a:solidFill>
                  <a:srgbClr val="FF0000"/>
                </a:solidFill>
              </a:rPr>
              <a:t>Friseursalon</a:t>
            </a:r>
            <a:endParaRPr lang="cs-CZ" sz="3600" b="1" u="sng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a typeface="+mn-ea"/>
              <a:cs typeface="+mn-cs"/>
            </a:endParaRPr>
          </a:p>
        </p:txBody>
      </p:sp>
      <p:pic>
        <p:nvPicPr>
          <p:cNvPr id="9218" name="Picture 2" descr="C:\Users\hlavacovam\Desktop\CHAM\2.b. Cham 17 FOTA k zápisům od 1.1.2018\65. Fota JARO 2018_praxe C\Chupíková + Netušilová\pracoviště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875" y="2916282"/>
            <a:ext cx="5436096" cy="305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18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hlavacovam\Desktop\CHAM\2.b. Cham 17 FOTA k zápisům od 1.1.2018\65. Fota JARO 2018_praxe C\Chupíková + Netušilová\K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32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hlavacovam\Desktop\CHAM\2.b. Cham 17 FOTA k zápisům od 1.1.2018\65. Fota JARO 2018_praxe C\Chupíková + Netušilová\učeb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0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hlavacovam\Desktop\CHAM\2.b. Cham 17 FOTA k zápisům od 1.1.2018\65. Fota JARO 2018_praxe C\Chupíková + Netušilová\Karolí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53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hlavacovam\Desktop\CHAM\2.b. Cham 17 FOTA k zápisům od 1.1.2018\65. Fota JARO 2018_praxe C\Chupíková + Netušilová\recep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hlavacovam\Desktop\CHAM\2.b. Cham 17 FOTA k zápisům od 1.1.2018\65. Fota JARO 2018_praxe C\Chupíková + Netušilová\S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hlavacovam\Desktop\CHAM\2.b. Cham 17 FOTA k zápisům od 1.1.2018\65. Fota JARO 2018_praxe C\Chupíková + Netušilová\Simon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81000"/>
            <a:ext cx="457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39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4</a:t>
            </a:r>
            <a:r>
              <a:rPr lang="cs-CZ" dirty="0" smtClean="0"/>
              <a:t>. Běh  (D)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4</a:t>
            </a:r>
            <a:r>
              <a:rPr lang="cs-CZ" dirty="0" smtClean="0"/>
              <a:t>. </a:t>
            </a:r>
            <a:r>
              <a:rPr lang="cs-CZ" dirty="0" err="1"/>
              <a:t>Block</a:t>
            </a:r>
            <a:endParaRPr lang="cs-CZ" dirty="0"/>
          </a:p>
          <a:p>
            <a:pPr marL="514350" indent="-514350">
              <a:buAutoNum type="arabicPeriod"/>
            </a:pPr>
            <a:endParaRPr lang="cs-CZ" dirty="0"/>
          </a:p>
          <a:p>
            <a:pPr marL="0" indent="0" algn="ctr">
              <a:buNone/>
            </a:pPr>
            <a:r>
              <a:rPr lang="cs-CZ" dirty="0" err="1" smtClean="0"/>
              <a:t>Podzm</a:t>
            </a:r>
            <a:r>
              <a:rPr lang="cs-CZ" dirty="0" smtClean="0"/>
              <a:t>  </a:t>
            </a:r>
            <a:r>
              <a:rPr lang="cs-CZ" dirty="0"/>
              <a:t>2018</a:t>
            </a:r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 err="1" smtClean="0"/>
              <a:t>Herbst</a:t>
            </a:r>
            <a:r>
              <a:rPr lang="cs-CZ" dirty="0" smtClean="0"/>
              <a:t>  2018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644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Odjezd na praxi. </a:t>
            </a:r>
            <a:r>
              <a:rPr lang="cs-CZ" dirty="0" err="1" smtClean="0"/>
              <a:t>Abfahrt</a:t>
            </a:r>
            <a:r>
              <a:rPr lang="cs-CZ" dirty="0" smtClean="0"/>
              <a:t> </a:t>
            </a:r>
            <a:r>
              <a:rPr lang="cs-CZ" dirty="0" err="1" smtClean="0"/>
              <a:t>zum</a:t>
            </a:r>
            <a:r>
              <a:rPr lang="cs-CZ" dirty="0" smtClean="0"/>
              <a:t> Praktikum </a:t>
            </a:r>
            <a:endParaRPr lang="cs-CZ" dirty="0"/>
          </a:p>
        </p:txBody>
      </p:sp>
      <p:pic>
        <p:nvPicPr>
          <p:cNvPr id="14338" name="Picture 2" descr="C:\Users\hlavacovam\Desktop\CHAM\2.b. Cham 17 FOTA k zápisům od 1.1.2018\84. Fota Praxe D Hebelein, ŠŤastný, Kov.aPlas\84. Fota praxe - odjezdy\IMG_20181022_07325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21" y="1524000"/>
            <a:ext cx="814795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30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362" name="Picture 2" descr="C:\Users\hlavacovam\Desktop\CHAM\2.b. Cham 17 FOTA k zápisům od 1.1.2018\84. Fota Praxe D Hebelein, ŠŤastný, Kov.aPlas\IMG_20181023_0808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54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386" name="Picture 2" descr="C:\Users\hlavacovam\Desktop\CHAM\2.b. Cham 17 FOTA k zápisům od 1.1.2018\84. Fota Praxe D Hebelein, ŠŤastný, Kov.aPlas\IMG_20181023_1113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80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410" name="Picture 2" descr="C:\Users\hlavacovam\Desktop\CHAM\2.b. Cham 17 FOTA k zápisům od 1.1.2018\84. Fota Praxe D Hebelein, ŠŤastný, Kov.aPlas\IMG_20181106_1325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69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Odjezd na praxi – jaro 2017</a:t>
            </a:r>
            <a:endParaRPr lang="cs-CZ" dirty="0"/>
          </a:p>
        </p:txBody>
      </p:sp>
      <p:pic>
        <p:nvPicPr>
          <p:cNvPr id="1026" name="Picture 2" descr="C:\Users\hlavacovam\Desktop\CHAM\1.a.Cham 2017 do konce 2017 (A-B)\20. Praxe,stáže-doplnění zápisů A-B+FOTA\20.1 Praxe SOUHRN A - doplněk zápisu 19\5. Fota-odjezdy, příjezdy z praxí A+Složka5-6\2.5.2017\IMG_20170418_0803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8710619" cy="488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24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8434" name="Picture 2" descr="C:\Users\hlavacovam\Desktop\CHAM\2.b. Cham 17 FOTA k zápisům od 1.1.2018\84. Fota Praxe D Hebelein, ŠŤastný, Kov.aPlas\IMG_20181121_0842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13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458" name="Picture 2" descr="C:\Users\hlavacovam\Desktop\CHAM\2.b. Cham 17 FOTA k zápisům od 1.1.2018\84. Fota Praxe D Hebelein, ŠŤastný, Kov.aPlas\IMG_20181203_1024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43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482" name="Picture 2" descr="C:\Users\hlavacovam\Desktop\CHAM\2.b. Cham 17 FOTA k zápisům od 1.1.2018\84. Fota Praxe D Hebelein, ŠŤastný, Kov.aPlas\IMG_20181203_1319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8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506" name="Picture 2" descr="C:\Users\hlavacovam\Desktop\CHAM\2.b. Cham 17 FOTA k zápisům od 1.1.2018\84. Fota Praxe D Hebelein, ŠŤastný, Kov.aPlas\IMG_20181204_0823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18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30" name="Picture 2" descr="C:\Users\hlavacovam\Desktop\CHAM\2.b. Cham 17 FOTA k zápisům od 1.1.2018\84. Fota Praxe D Hebelein, ŠŤastný, Kov.aPlas\IMG_20181207_1147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56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5</a:t>
            </a:r>
            <a:r>
              <a:rPr lang="cs-CZ" dirty="0" smtClean="0"/>
              <a:t>. Běh  (E)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4</a:t>
            </a:r>
            <a:r>
              <a:rPr lang="cs-CZ" dirty="0"/>
              <a:t>5</a:t>
            </a:r>
            <a:r>
              <a:rPr lang="cs-CZ" dirty="0" smtClean="0"/>
              <a:t> </a:t>
            </a:r>
            <a:r>
              <a:rPr lang="cs-CZ" dirty="0" err="1"/>
              <a:t>Block</a:t>
            </a:r>
            <a:endParaRPr lang="cs-CZ" dirty="0"/>
          </a:p>
          <a:p>
            <a:pPr marL="514350" indent="-514350">
              <a:buAutoNum type="arabicPeriod"/>
            </a:pPr>
            <a:endParaRPr lang="cs-CZ" dirty="0"/>
          </a:p>
          <a:p>
            <a:pPr marL="0" indent="0" algn="ctr">
              <a:buNone/>
            </a:pPr>
            <a:r>
              <a:rPr lang="cs-CZ" dirty="0" smtClean="0"/>
              <a:t>Jaro </a:t>
            </a:r>
            <a:r>
              <a:rPr lang="cs-CZ" dirty="0" smtClean="0"/>
              <a:t>2019</a:t>
            </a:r>
            <a:endParaRPr lang="cs-CZ" dirty="0"/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 err="1" smtClean="0"/>
              <a:t>Frühjahr</a:t>
            </a:r>
            <a:r>
              <a:rPr lang="cs-CZ" dirty="0" smtClean="0"/>
              <a:t> 2019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963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Odjezd na praxi. </a:t>
            </a:r>
            <a:r>
              <a:rPr lang="cs-CZ" dirty="0" err="1" smtClean="0"/>
              <a:t>Abfahrt</a:t>
            </a:r>
            <a:r>
              <a:rPr lang="cs-CZ" dirty="0" smtClean="0"/>
              <a:t> </a:t>
            </a:r>
            <a:r>
              <a:rPr lang="cs-CZ" dirty="0" err="1" smtClean="0"/>
              <a:t>zum</a:t>
            </a:r>
            <a:r>
              <a:rPr lang="cs-CZ" dirty="0" smtClean="0"/>
              <a:t> Praktikum</a:t>
            </a:r>
            <a:endParaRPr lang="cs-CZ" dirty="0"/>
          </a:p>
        </p:txBody>
      </p:sp>
      <p:pic>
        <p:nvPicPr>
          <p:cNvPr id="23554" name="Picture 2" descr="C:\Users\hlavacovam\Desktop\CHAM\2.c Cham 17 FOTA k zápisům od 1.1.2019\107. Fota praxe E\Fota Odjezdy\3,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1628800"/>
            <a:ext cx="7565771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02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 err="1" smtClean="0">
                <a:solidFill>
                  <a:srgbClr val="FF0000"/>
                </a:solidFill>
              </a:rPr>
              <a:t>Autohaus</a:t>
            </a:r>
            <a:r>
              <a:rPr lang="cs-CZ" sz="4000" b="1" dirty="0" smtClean="0">
                <a:solidFill>
                  <a:srgbClr val="FF0000"/>
                </a:solidFill>
              </a:rPr>
              <a:t> </a:t>
            </a:r>
            <a:r>
              <a:rPr lang="cs-CZ" sz="4000" b="1" dirty="0" err="1" smtClean="0">
                <a:solidFill>
                  <a:srgbClr val="FF0000"/>
                </a:solidFill>
              </a:rPr>
              <a:t>Diermeier</a:t>
            </a:r>
            <a:r>
              <a:rPr lang="cs-CZ" sz="4000" b="1" dirty="0" smtClean="0">
                <a:solidFill>
                  <a:srgbClr val="FF0000"/>
                </a:solidFill>
              </a:rPr>
              <a:t> </a:t>
            </a:r>
            <a:r>
              <a:rPr lang="cs-CZ" sz="4000" b="1" dirty="0" err="1" smtClean="0">
                <a:solidFill>
                  <a:srgbClr val="FF0000"/>
                </a:solidFill>
              </a:rPr>
              <a:t>Cham</a:t>
            </a:r>
            <a:endParaRPr lang="cs-CZ" sz="3600" b="1" u="sng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6626" name="Picture 2" descr="C:\Users\hlavacovam\Desktop\CHAM\2.c Cham 17 FOTA k zápisům od 1.1.2019\107. Fota praxe E\Fota Hátle - Čadek\2.2 č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412776"/>
            <a:ext cx="3867894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6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4578" name="Picture 2" descr="C:\Users\hlavacovam\Desktop\CHAM\2.c Cham 17 FOTA k zápisům od 1.1.2019\107. Fota praxe E\Fota Hátle - Čadek\1.2 č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81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5602" name="Picture 2" descr="C:\Users\hlavacovam\Desktop\CHAM\2.c Cham 17 FOTA k zápisům od 1.1.2019\107. Fota praxe E\Fota Hátle - Čadek\1.6 č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18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008112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err="1" smtClean="0">
                <a:solidFill>
                  <a:srgbClr val="FF0000"/>
                </a:solidFill>
              </a:rPr>
              <a:t>Autohaus</a:t>
            </a:r>
            <a:r>
              <a:rPr lang="cs-CZ" sz="4000" b="1" dirty="0" smtClean="0">
                <a:solidFill>
                  <a:srgbClr val="FF0000"/>
                </a:solidFill>
              </a:rPr>
              <a:t> </a:t>
            </a:r>
            <a:r>
              <a:rPr lang="cs-CZ" sz="4000" b="1" dirty="0" err="1" smtClean="0">
                <a:solidFill>
                  <a:srgbClr val="FF0000"/>
                </a:solidFill>
              </a:rPr>
              <a:t>Diermeier</a:t>
            </a:r>
            <a:r>
              <a:rPr lang="cs-CZ" sz="4000" b="1" dirty="0" smtClean="0">
                <a:solidFill>
                  <a:srgbClr val="FF0000"/>
                </a:solidFill>
              </a:rPr>
              <a:t> </a:t>
            </a:r>
            <a:r>
              <a:rPr lang="cs-CZ" sz="4000" b="1" dirty="0" err="1" smtClean="0">
                <a:solidFill>
                  <a:srgbClr val="FF0000"/>
                </a:solidFill>
              </a:rPr>
              <a:t>Cham</a:t>
            </a:r>
            <a:endParaRPr lang="cs-CZ" sz="3600" b="1" u="sng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a typeface="+mn-ea"/>
              <a:cs typeface="+mn-cs"/>
            </a:endParaRPr>
          </a:p>
        </p:txBody>
      </p:sp>
      <p:pic>
        <p:nvPicPr>
          <p:cNvPr id="6146" name="Picture 2" descr="G:\2Projekt\PRAXE\FOTO\JARO 2017\2. týden\Skýpala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412776"/>
            <a:ext cx="4176464" cy="50472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5422655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 err="1" smtClean="0">
                <a:solidFill>
                  <a:srgbClr val="FF0000"/>
                </a:solidFill>
              </a:rPr>
              <a:t>Reifen</a:t>
            </a:r>
            <a:r>
              <a:rPr lang="cs-CZ" sz="4000" b="1" dirty="0" smtClean="0">
                <a:solidFill>
                  <a:srgbClr val="FF0000"/>
                </a:solidFill>
              </a:rPr>
              <a:t> </a:t>
            </a:r>
            <a:r>
              <a:rPr lang="cs-CZ" sz="4000" b="1" dirty="0" err="1" smtClean="0">
                <a:solidFill>
                  <a:srgbClr val="FF0000"/>
                </a:solidFill>
              </a:rPr>
              <a:t>Simmerl</a:t>
            </a:r>
            <a:endParaRPr lang="cs-CZ" sz="3600" b="1" u="sng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7650" name="Picture 2" descr="C:\Users\hlavacovam\Desktop\CHAM\2.c Cham 17 FOTA k zápisům od 1.1.2019\107. Fota praxe E\Fota Petrželka - Šikl\1.2š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44824"/>
            <a:ext cx="3219822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49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674" name="Picture 2" descr="C:\Users\hlavacovam\Desktop\CHAM\2.c Cham 17 FOTA k zápisům od 1.1.2019\107. Fota praxe E\Fota Petrželka - Šikl\1.4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9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9698" name="Picture 2" descr="C:\Users\hlavacovam\Desktop\CHAM\2.c Cham 17 FOTA k zápisům od 1.1.2019\107. Fota praxe E\Fota Petrželka - Šikl\1.4š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59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22" name="Picture 2" descr="C:\Users\hlavacovam\Desktop\CHAM\2.c Cham 17 FOTA k zápisům od 1.1.2019\107. Fota praxe E\Fota Petrželka - Šikl\petrželka 2.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39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1746" name="Picture 2" descr="C:\Users\hlavacovam\Desktop\CHAM\2.c Cham 17 FOTA k zápisům od 1.1.2019\107. Fota praxe E\Fota Petrželka - Šikl\petrželka 3.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91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2770" name="Picture 2" descr="C:\Users\hlavacovam\Desktop\CHAM\2.c Cham 17 FOTA k zápisům od 1.1.2019\107. Fota praxe E\Fota Petrželka - Šikl\petrželka 3.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87" y="300037"/>
            <a:ext cx="4695825" cy="625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20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3794" name="Picture 2" descr="C:\Users\hlavacovam\Desktop\CHAM\2.c Cham 17 FOTA k zápisům od 1.1.2019\107. Fota praxe E\Fota Petrželka - Šikl\petrželka 3.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533400"/>
            <a:ext cx="43434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22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2Projekt\PRAXE\FOTO\PODZIM 2017\Šmrha\DSC_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1047405" y="1703589"/>
            <a:ext cx="6270528" cy="3528662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 l="15224" t="6936"/>
          <a:stretch>
            <a:fillRect/>
          </a:stretch>
        </p:blipFill>
        <p:spPr bwMode="auto">
          <a:xfrm>
            <a:off x="4564855" y="332656"/>
            <a:ext cx="4255617" cy="6228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5422655"/>
      </p:ext>
    </p:extLst>
  </p:cSld>
  <p:clrMapOvr>
    <a:masterClrMapping/>
  </p:clrMapOvr>
  <p:transition advTm="32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 smtClean="0">
                <a:solidFill>
                  <a:srgbClr val="FF0000"/>
                </a:solidFill>
              </a:rPr>
              <a:t>Reifen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Simmel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4" name="Zástupný symbol pro obsah 3" descr="Y:\2Projekt\PRAXE\FOTO\Rubáš\pneumatika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0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905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ír">
  <a:themeElements>
    <a:clrScheme name="Papí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í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í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</TotalTime>
  <Words>257</Words>
  <Application>Microsoft Office PowerPoint</Application>
  <PresentationFormat>Předvádění na obrazovce (4:3)</PresentationFormat>
  <Paragraphs>67</Paragraphs>
  <Slides>76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76</vt:i4>
      </vt:variant>
    </vt:vector>
  </HeadingPairs>
  <TitlesOfParts>
    <vt:vector size="77" baseType="lpstr">
      <vt:lpstr>Papír</vt:lpstr>
      <vt:lpstr>Prezentace aplikace PowerPoint</vt:lpstr>
      <vt:lpstr>Projekt 71</vt:lpstr>
      <vt:lpstr>Praxe v Chamu. Praktikum – H (Handwerk) in Cham</vt:lpstr>
      <vt:lpstr>PRAXE</vt:lpstr>
      <vt:lpstr>Praktikum H</vt:lpstr>
      <vt:lpstr>Odjezd na praxi – jaro 2017</vt:lpstr>
      <vt:lpstr>Autohaus Diermeier Cham</vt:lpstr>
      <vt:lpstr>Prezentace aplikace PowerPoint</vt:lpstr>
      <vt:lpstr>Reifen Simmel</vt:lpstr>
      <vt:lpstr>Prezentace aplikace PowerPoint</vt:lpstr>
      <vt:lpstr> Odjezd do Chamu. Abfahrt nach Cham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Odjezd na praxi. Abfahrt zum Praktikum </vt:lpstr>
      <vt:lpstr>Autohaus Diermeier Cham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Kadeřnický salón Friseursalon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Odjezd na praxi. Abfahrt zum Praktikum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Odjezd na praxi. Abfahrt zum Praktikum</vt:lpstr>
      <vt:lpstr>Autohaus Diermeier Cham</vt:lpstr>
      <vt:lpstr>Prezentace aplikace PowerPoint</vt:lpstr>
      <vt:lpstr>Prezentace aplikace PowerPoint</vt:lpstr>
      <vt:lpstr>Reifen Simmerl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Libuše Podzemská</dc:creator>
  <cp:lastModifiedBy>Marie Hlaváčová, Ing.</cp:lastModifiedBy>
  <cp:revision>38</cp:revision>
  <cp:lastPrinted>2019-06-24T13:37:33Z</cp:lastPrinted>
  <dcterms:created xsi:type="dcterms:W3CDTF">2018-12-05T16:50:01Z</dcterms:created>
  <dcterms:modified xsi:type="dcterms:W3CDTF">2019-06-24T13:37:49Z</dcterms:modified>
</cp:coreProperties>
</file>