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41"/>
  </p:notesMasterIdLst>
  <p:handoutMasterIdLst>
    <p:handoutMasterId r:id="rId142"/>
  </p:handoutMasterIdLst>
  <p:sldIdLst>
    <p:sldId id="418" r:id="rId2"/>
    <p:sldId id="283" r:id="rId3"/>
    <p:sldId id="284" r:id="rId4"/>
    <p:sldId id="278" r:id="rId5"/>
    <p:sldId id="286" r:id="rId6"/>
    <p:sldId id="288" r:id="rId7"/>
    <p:sldId id="290" r:id="rId8"/>
    <p:sldId id="292" r:id="rId9"/>
    <p:sldId id="293" r:id="rId10"/>
    <p:sldId id="294" r:id="rId11"/>
    <p:sldId id="295" r:id="rId12"/>
    <p:sldId id="297" r:id="rId13"/>
    <p:sldId id="298" r:id="rId14"/>
    <p:sldId id="299" r:id="rId15"/>
    <p:sldId id="300" r:id="rId16"/>
    <p:sldId id="301" r:id="rId17"/>
    <p:sldId id="302" r:id="rId18"/>
    <p:sldId id="303" r:id="rId19"/>
    <p:sldId id="304" r:id="rId20"/>
    <p:sldId id="419" r:id="rId21"/>
    <p:sldId id="305" r:id="rId22"/>
    <p:sldId id="306" r:id="rId23"/>
    <p:sldId id="422" r:id="rId24"/>
    <p:sldId id="307" r:id="rId25"/>
    <p:sldId id="308" r:id="rId26"/>
    <p:sldId id="309" r:id="rId27"/>
    <p:sldId id="310" r:id="rId28"/>
    <p:sldId id="311" r:id="rId29"/>
    <p:sldId id="312" r:id="rId30"/>
    <p:sldId id="313" r:id="rId31"/>
    <p:sldId id="314" r:id="rId32"/>
    <p:sldId id="315" r:id="rId33"/>
    <p:sldId id="423" r:id="rId34"/>
    <p:sldId id="317" r:id="rId35"/>
    <p:sldId id="318" r:id="rId36"/>
    <p:sldId id="319" r:id="rId37"/>
    <p:sldId id="320" r:id="rId38"/>
    <p:sldId id="321" r:id="rId39"/>
    <p:sldId id="322" r:id="rId40"/>
    <p:sldId id="324" r:id="rId41"/>
    <p:sldId id="323" r:id="rId42"/>
    <p:sldId id="420" r:id="rId43"/>
    <p:sldId id="325" r:id="rId44"/>
    <p:sldId id="326" r:id="rId45"/>
    <p:sldId id="327" r:id="rId46"/>
    <p:sldId id="328" r:id="rId47"/>
    <p:sldId id="329" r:id="rId48"/>
    <p:sldId id="330" r:id="rId49"/>
    <p:sldId id="421" r:id="rId50"/>
    <p:sldId id="331" r:id="rId51"/>
    <p:sldId id="332" r:id="rId52"/>
    <p:sldId id="333" r:id="rId53"/>
    <p:sldId id="334" r:id="rId54"/>
    <p:sldId id="335" r:id="rId55"/>
    <p:sldId id="336" r:id="rId56"/>
    <p:sldId id="337" r:id="rId57"/>
    <p:sldId id="338" r:id="rId58"/>
    <p:sldId id="339" r:id="rId59"/>
    <p:sldId id="340" r:id="rId60"/>
    <p:sldId id="341" r:id="rId61"/>
    <p:sldId id="342" r:id="rId62"/>
    <p:sldId id="343" r:id="rId63"/>
    <p:sldId id="344" r:id="rId64"/>
    <p:sldId id="345" r:id="rId65"/>
    <p:sldId id="347" r:id="rId66"/>
    <p:sldId id="348" r:id="rId67"/>
    <p:sldId id="349" r:id="rId68"/>
    <p:sldId id="350" r:id="rId69"/>
    <p:sldId id="351" r:id="rId70"/>
    <p:sldId id="352" r:id="rId71"/>
    <p:sldId id="353" r:id="rId72"/>
    <p:sldId id="354" r:id="rId73"/>
    <p:sldId id="355" r:id="rId74"/>
    <p:sldId id="356" r:id="rId75"/>
    <p:sldId id="357" r:id="rId76"/>
    <p:sldId id="358" r:id="rId77"/>
    <p:sldId id="359" r:id="rId78"/>
    <p:sldId id="360" r:id="rId79"/>
    <p:sldId id="361" r:id="rId80"/>
    <p:sldId id="362" r:id="rId81"/>
    <p:sldId id="363" r:id="rId82"/>
    <p:sldId id="364" r:id="rId83"/>
    <p:sldId id="365" r:id="rId84"/>
    <p:sldId id="366" r:id="rId85"/>
    <p:sldId id="367" r:id="rId86"/>
    <p:sldId id="368" r:id="rId87"/>
    <p:sldId id="424" r:id="rId88"/>
    <p:sldId id="372" r:id="rId89"/>
    <p:sldId id="373" r:id="rId90"/>
    <p:sldId id="374" r:id="rId91"/>
    <p:sldId id="375" r:id="rId92"/>
    <p:sldId id="376" r:id="rId93"/>
    <p:sldId id="377" r:id="rId94"/>
    <p:sldId id="427" r:id="rId95"/>
    <p:sldId id="378" r:id="rId96"/>
    <p:sldId id="428" r:id="rId97"/>
    <p:sldId id="379" r:id="rId98"/>
    <p:sldId id="380" r:id="rId99"/>
    <p:sldId id="429" r:id="rId100"/>
    <p:sldId id="381" r:id="rId101"/>
    <p:sldId id="382" r:id="rId102"/>
    <p:sldId id="430" r:id="rId103"/>
    <p:sldId id="383" r:id="rId104"/>
    <p:sldId id="384" r:id="rId105"/>
    <p:sldId id="385" r:id="rId106"/>
    <p:sldId id="431" r:id="rId107"/>
    <p:sldId id="386" r:id="rId108"/>
    <p:sldId id="387" r:id="rId109"/>
    <p:sldId id="432" r:id="rId110"/>
    <p:sldId id="388" r:id="rId111"/>
    <p:sldId id="433" r:id="rId112"/>
    <p:sldId id="389" r:id="rId113"/>
    <p:sldId id="435" r:id="rId114"/>
    <p:sldId id="390" r:id="rId115"/>
    <p:sldId id="434" r:id="rId116"/>
    <p:sldId id="391" r:id="rId117"/>
    <p:sldId id="393" r:id="rId118"/>
    <p:sldId id="394" r:id="rId119"/>
    <p:sldId id="395" r:id="rId120"/>
    <p:sldId id="397" r:id="rId121"/>
    <p:sldId id="398" r:id="rId122"/>
    <p:sldId id="399" r:id="rId123"/>
    <p:sldId id="400" r:id="rId124"/>
    <p:sldId id="401" r:id="rId125"/>
    <p:sldId id="402" r:id="rId126"/>
    <p:sldId id="403" r:id="rId127"/>
    <p:sldId id="405" r:id="rId128"/>
    <p:sldId id="406" r:id="rId129"/>
    <p:sldId id="407" r:id="rId130"/>
    <p:sldId id="408" r:id="rId131"/>
    <p:sldId id="409" r:id="rId132"/>
    <p:sldId id="410" r:id="rId133"/>
    <p:sldId id="411" r:id="rId134"/>
    <p:sldId id="412" r:id="rId135"/>
    <p:sldId id="413" r:id="rId136"/>
    <p:sldId id="414" r:id="rId137"/>
    <p:sldId id="415" r:id="rId138"/>
    <p:sldId id="416" r:id="rId139"/>
    <p:sldId id="417" r:id="rId140"/>
  </p:sldIdLst>
  <p:sldSz cx="9144000" cy="6858000" type="screen4x3"/>
  <p:notesSz cx="6864350" cy="999648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17" autoAdjust="0"/>
    <p:restoredTop sz="94660"/>
  </p:normalViewPr>
  <p:slideViewPr>
    <p:cSldViewPr>
      <p:cViewPr>
        <p:scale>
          <a:sx n="60" d="100"/>
          <a:sy n="60" d="100"/>
        </p:scale>
        <p:origin x="-13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4975" cy="500063"/>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7788" y="0"/>
            <a:ext cx="2974975" cy="500063"/>
          </a:xfrm>
          <a:prstGeom prst="rect">
            <a:avLst/>
          </a:prstGeom>
        </p:spPr>
        <p:txBody>
          <a:bodyPr vert="horz" lIns="91440" tIns="45720" rIns="91440" bIns="45720" rtlCol="0"/>
          <a:lstStyle>
            <a:lvl1pPr algn="r">
              <a:defRPr sz="1200"/>
            </a:lvl1pPr>
          </a:lstStyle>
          <a:p>
            <a:fld id="{653FA18C-1346-4C4C-8AA4-384FAECE920E}" type="datetimeFigureOut">
              <a:rPr lang="cs-CZ" smtClean="0"/>
              <a:t>2.7.2019</a:t>
            </a:fld>
            <a:endParaRPr lang="cs-CZ"/>
          </a:p>
        </p:txBody>
      </p:sp>
      <p:sp>
        <p:nvSpPr>
          <p:cNvPr id="4" name="Zástupný symbol pro zápatí 3"/>
          <p:cNvSpPr>
            <a:spLocks noGrp="1"/>
          </p:cNvSpPr>
          <p:nvPr>
            <p:ph type="ftr" sz="quarter" idx="2"/>
          </p:nvPr>
        </p:nvSpPr>
        <p:spPr>
          <a:xfrm>
            <a:off x="0" y="9494838"/>
            <a:ext cx="2974975" cy="500062"/>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7788" y="9494838"/>
            <a:ext cx="2974975" cy="500062"/>
          </a:xfrm>
          <a:prstGeom prst="rect">
            <a:avLst/>
          </a:prstGeom>
        </p:spPr>
        <p:txBody>
          <a:bodyPr vert="horz" lIns="91440" tIns="45720" rIns="91440" bIns="45720" rtlCol="0" anchor="b"/>
          <a:lstStyle>
            <a:lvl1pPr algn="r">
              <a:defRPr sz="1200"/>
            </a:lvl1pPr>
          </a:lstStyle>
          <a:p>
            <a:fld id="{A8412980-F160-4739-B5DF-108EFCC04BD8}" type="slidenum">
              <a:rPr lang="cs-CZ" smtClean="0"/>
              <a:t>‹#›</a:t>
            </a:fld>
            <a:endParaRPr lang="cs-CZ"/>
          </a:p>
        </p:txBody>
      </p:sp>
    </p:spTree>
    <p:extLst>
      <p:ext uri="{BB962C8B-B14F-4D97-AF65-F5344CB8AC3E}">
        <p14:creationId xmlns:p14="http://schemas.microsoft.com/office/powerpoint/2010/main" val="36825030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4552" cy="499824"/>
          </a:xfrm>
          <a:prstGeom prst="rect">
            <a:avLst/>
          </a:prstGeom>
        </p:spPr>
        <p:txBody>
          <a:bodyPr vert="horz" lIns="96341" tIns="48171" rIns="96341" bIns="48171" rtlCol="0"/>
          <a:lstStyle>
            <a:lvl1pPr algn="l">
              <a:defRPr sz="1300"/>
            </a:lvl1pPr>
          </a:lstStyle>
          <a:p>
            <a:endParaRPr lang="cs-CZ"/>
          </a:p>
        </p:txBody>
      </p:sp>
      <p:sp>
        <p:nvSpPr>
          <p:cNvPr id="3" name="Zástupný symbol pro datum 2"/>
          <p:cNvSpPr>
            <a:spLocks noGrp="1"/>
          </p:cNvSpPr>
          <p:nvPr>
            <p:ph type="dt" idx="1"/>
          </p:nvPr>
        </p:nvSpPr>
        <p:spPr>
          <a:xfrm>
            <a:off x="3888210" y="0"/>
            <a:ext cx="2974552" cy="499824"/>
          </a:xfrm>
          <a:prstGeom prst="rect">
            <a:avLst/>
          </a:prstGeom>
        </p:spPr>
        <p:txBody>
          <a:bodyPr vert="horz" lIns="96341" tIns="48171" rIns="96341" bIns="48171" rtlCol="0"/>
          <a:lstStyle>
            <a:lvl1pPr algn="r">
              <a:defRPr sz="1300"/>
            </a:lvl1pPr>
          </a:lstStyle>
          <a:p>
            <a:fld id="{2C9D1973-9FD2-47FF-8EA4-2E4B5E6612C8}" type="datetimeFigureOut">
              <a:rPr lang="cs-CZ" smtClean="0"/>
              <a:t>2.7.2019</a:t>
            </a:fld>
            <a:endParaRPr lang="cs-CZ"/>
          </a:p>
        </p:txBody>
      </p:sp>
      <p:sp>
        <p:nvSpPr>
          <p:cNvPr id="4" name="Zástupný symbol pro obrázek snímku 3"/>
          <p:cNvSpPr>
            <a:spLocks noGrp="1" noRot="1" noChangeAspect="1"/>
          </p:cNvSpPr>
          <p:nvPr>
            <p:ph type="sldImg" idx="2"/>
          </p:nvPr>
        </p:nvSpPr>
        <p:spPr>
          <a:xfrm>
            <a:off x="933450" y="749300"/>
            <a:ext cx="4997450" cy="3749675"/>
          </a:xfrm>
          <a:prstGeom prst="rect">
            <a:avLst/>
          </a:prstGeom>
          <a:noFill/>
          <a:ln w="12700">
            <a:solidFill>
              <a:prstClr val="black"/>
            </a:solidFill>
          </a:ln>
        </p:spPr>
        <p:txBody>
          <a:bodyPr vert="horz" lIns="96341" tIns="48171" rIns="96341" bIns="48171" rtlCol="0" anchor="ctr"/>
          <a:lstStyle/>
          <a:p>
            <a:endParaRPr lang="cs-CZ"/>
          </a:p>
        </p:txBody>
      </p:sp>
      <p:sp>
        <p:nvSpPr>
          <p:cNvPr id="5" name="Zástupný symbol pro poznámky 4"/>
          <p:cNvSpPr>
            <a:spLocks noGrp="1"/>
          </p:cNvSpPr>
          <p:nvPr>
            <p:ph type="body" sz="quarter" idx="3"/>
          </p:nvPr>
        </p:nvSpPr>
        <p:spPr>
          <a:xfrm>
            <a:off x="686435" y="4748332"/>
            <a:ext cx="5491480" cy="4498420"/>
          </a:xfrm>
          <a:prstGeom prst="rect">
            <a:avLst/>
          </a:prstGeom>
        </p:spPr>
        <p:txBody>
          <a:bodyPr vert="horz" lIns="96341" tIns="48171" rIns="96341" bIns="48171"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94929"/>
            <a:ext cx="2974552" cy="499824"/>
          </a:xfrm>
          <a:prstGeom prst="rect">
            <a:avLst/>
          </a:prstGeom>
        </p:spPr>
        <p:txBody>
          <a:bodyPr vert="horz" lIns="96341" tIns="48171" rIns="96341" bIns="48171" rtlCol="0" anchor="b"/>
          <a:lstStyle>
            <a:lvl1pPr algn="l">
              <a:defRPr sz="1300"/>
            </a:lvl1pPr>
          </a:lstStyle>
          <a:p>
            <a:endParaRPr lang="cs-CZ"/>
          </a:p>
        </p:txBody>
      </p:sp>
      <p:sp>
        <p:nvSpPr>
          <p:cNvPr id="7" name="Zástupný symbol pro číslo snímku 6"/>
          <p:cNvSpPr>
            <a:spLocks noGrp="1"/>
          </p:cNvSpPr>
          <p:nvPr>
            <p:ph type="sldNum" sz="quarter" idx="5"/>
          </p:nvPr>
        </p:nvSpPr>
        <p:spPr>
          <a:xfrm>
            <a:off x="3888210" y="9494929"/>
            <a:ext cx="2974552" cy="499824"/>
          </a:xfrm>
          <a:prstGeom prst="rect">
            <a:avLst/>
          </a:prstGeom>
        </p:spPr>
        <p:txBody>
          <a:bodyPr vert="horz" lIns="96341" tIns="48171" rIns="96341" bIns="48171" rtlCol="0" anchor="b"/>
          <a:lstStyle>
            <a:lvl1pPr algn="r">
              <a:defRPr sz="1300"/>
            </a:lvl1pPr>
          </a:lstStyle>
          <a:p>
            <a:fld id="{7102FA6F-4BC3-4E90-93C1-94D15C8AAFC9}" type="slidenum">
              <a:rPr lang="cs-CZ" smtClean="0"/>
              <a:t>‹#›</a:t>
            </a:fld>
            <a:endParaRPr lang="cs-CZ"/>
          </a:p>
        </p:txBody>
      </p:sp>
    </p:spTree>
    <p:extLst>
      <p:ext uri="{BB962C8B-B14F-4D97-AF65-F5344CB8AC3E}">
        <p14:creationId xmlns:p14="http://schemas.microsoft.com/office/powerpoint/2010/main" val="208375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7" name="Date Placeholder 6"/>
          <p:cNvSpPr>
            <a:spLocks noGrp="1"/>
          </p:cNvSpPr>
          <p:nvPr>
            <p:ph type="dt" sz="half" idx="10"/>
          </p:nvPr>
        </p:nvSpPr>
        <p:spPr/>
        <p:txBody>
          <a:bodyPr/>
          <a:lstStyle/>
          <a:p>
            <a:fld id="{9FA4586F-2B0B-4499-874A-B6F5DD36B25B}" type="datetimeFigureOut">
              <a:rPr lang="cs-CZ" smtClean="0"/>
              <a:t>2.7.2019</a:t>
            </a:fld>
            <a:endParaRPr lang="cs-CZ"/>
          </a:p>
        </p:txBody>
      </p:sp>
      <p:sp>
        <p:nvSpPr>
          <p:cNvPr id="8" name="Slide Number Placeholder 7"/>
          <p:cNvSpPr>
            <a:spLocks noGrp="1"/>
          </p:cNvSpPr>
          <p:nvPr>
            <p:ph type="sldNum" sz="quarter" idx="11"/>
          </p:nvPr>
        </p:nvSpPr>
        <p:spPr/>
        <p:txBody>
          <a:bodyPr/>
          <a:lstStyle/>
          <a:p>
            <a:fld id="{7F7B78B4-EC48-4CDC-ADE7-5DFAD3BBF0A5}" type="slidenum">
              <a:rPr lang="cs-CZ" smtClean="0"/>
              <a:t>‹#›</a:t>
            </a:fld>
            <a:endParaRPr lang="cs-CZ"/>
          </a:p>
        </p:txBody>
      </p:sp>
      <p:sp>
        <p:nvSpPr>
          <p:cNvPr id="9" name="Footer Placeholder 8"/>
          <p:cNvSpPr>
            <a:spLocks noGrp="1"/>
          </p:cNvSpPr>
          <p:nvPr>
            <p:ph type="ftr" sz="quarter" idx="12"/>
          </p:nvPr>
        </p:nvSpPr>
        <p:spPr/>
        <p:txBody>
          <a:bodyPr/>
          <a:lstStyle/>
          <a:p>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9FA4586F-2B0B-4499-874A-B6F5DD36B25B}" type="datetimeFigureOut">
              <a:rPr lang="cs-CZ" smtClean="0"/>
              <a:t>2.7.2019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F7B78B4-EC48-4CDC-ADE7-5DFAD3BBF0A5}"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9FA4586F-2B0B-4499-874A-B6F5DD36B25B}" type="datetimeFigureOut">
              <a:rPr lang="cs-CZ" smtClean="0"/>
              <a:t>2.7.2019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F7B78B4-EC48-4CDC-ADE7-5DFAD3BBF0A5}" type="slidenum">
              <a:rPr lang="cs-CZ" smtClean="0"/>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DB8B22F7-EF64-49C2-827C-1741EBA64C8A}" type="slidenum">
              <a:rPr lang="en-US" altLang="cs-CZ"/>
              <a:pPr>
                <a:defRPr/>
              </a:pPr>
              <a:t>‹#›</a:t>
            </a:fld>
            <a:endParaRPr lang="en-US" altLang="cs-CZ" dirty="0"/>
          </a:p>
        </p:txBody>
      </p:sp>
    </p:spTree>
    <p:extLst>
      <p:ext uri="{BB962C8B-B14F-4D97-AF65-F5344CB8AC3E}">
        <p14:creationId xmlns:p14="http://schemas.microsoft.com/office/powerpoint/2010/main" val="27171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a:t>Kliknutím lze upravit styl.</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38588"/>
            <a:ext cx="4038600" cy="218757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38588"/>
            <a:ext cx="4038600" cy="218757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3B6497A0-E086-4591-A5DB-12601AAF1D6D}" type="slidenum">
              <a:rPr lang="en-US" altLang="cs-CZ"/>
              <a:pPr>
                <a:defRPr/>
              </a:pPr>
              <a:t>‹#›</a:t>
            </a:fld>
            <a:endParaRPr lang="en-US" altLang="cs-CZ" dirty="0"/>
          </a:p>
        </p:txBody>
      </p:sp>
    </p:spTree>
    <p:extLst>
      <p:ext uri="{BB962C8B-B14F-4D97-AF65-F5344CB8AC3E}">
        <p14:creationId xmlns:p14="http://schemas.microsoft.com/office/powerpoint/2010/main" val="3850304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534F67F0-1379-4F58-AD47-67EC2717C18D}" type="slidenum">
              <a:rPr lang="en-US" altLang="cs-CZ"/>
              <a:pPr>
                <a:defRPr/>
              </a:pPr>
              <a:t>‹#›</a:t>
            </a:fld>
            <a:endParaRPr lang="en-US" altLang="cs-CZ" dirty="0"/>
          </a:p>
        </p:txBody>
      </p:sp>
    </p:spTree>
    <p:extLst>
      <p:ext uri="{BB962C8B-B14F-4D97-AF65-F5344CB8AC3E}">
        <p14:creationId xmlns:p14="http://schemas.microsoft.com/office/powerpoint/2010/main" val="3673578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p>
            <a:fld id="{9FA4586F-2B0B-4499-874A-B6F5DD36B25B}" type="datetimeFigureOut">
              <a:rPr lang="cs-CZ" smtClean="0"/>
              <a:t>2.7.2019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F7B78B4-EC48-4CDC-ADE7-5DFAD3BBF0A5}"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9FA4586F-2B0B-4499-874A-B6F5DD36B25B}" type="datetimeFigureOut">
              <a:rPr lang="cs-CZ" smtClean="0"/>
              <a:t>2.7.2019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F7B78B4-EC48-4CDC-ADE7-5DFAD3BBF0A5}" type="slidenum">
              <a:rPr lang="cs-CZ" smtClean="0"/>
              <a:t>‹#›</a:t>
            </a:fld>
            <a:endParaRPr lang="cs-CZ"/>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5" name="Date Placeholder 4"/>
          <p:cNvSpPr>
            <a:spLocks noGrp="1"/>
          </p:cNvSpPr>
          <p:nvPr>
            <p:ph type="dt" sz="half" idx="10"/>
          </p:nvPr>
        </p:nvSpPr>
        <p:spPr/>
        <p:txBody>
          <a:bodyPr/>
          <a:lstStyle/>
          <a:p>
            <a:fld id="{9FA4586F-2B0B-4499-874A-B6F5DD36B25B}" type="datetimeFigureOut">
              <a:rPr lang="cs-CZ" smtClean="0"/>
              <a:t>2.7.2019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F7B78B4-EC48-4CDC-ADE7-5DFAD3BBF0A5}" type="slidenum">
              <a:rPr lang="cs-CZ" smtClean="0"/>
              <a:t>‹#›</a:t>
            </a:fld>
            <a:endParaRPr lang="cs-CZ"/>
          </a:p>
        </p:txBody>
      </p:sp>
      <p:sp>
        <p:nvSpPr>
          <p:cNvPr id="9" name="Content Placeholder 8"/>
          <p:cNvSpPr>
            <a:spLocks noGrp="1"/>
          </p:cNvSpPr>
          <p:nvPr>
            <p:ph sz="quarter" idx="13"/>
          </p:nvPr>
        </p:nvSpPr>
        <p:spPr>
          <a:xfrm>
            <a:off x="365760" y="1600200"/>
            <a:ext cx="4041648"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7" name="Date Placeholder 6"/>
          <p:cNvSpPr>
            <a:spLocks noGrp="1"/>
          </p:cNvSpPr>
          <p:nvPr>
            <p:ph type="dt" sz="half" idx="10"/>
          </p:nvPr>
        </p:nvSpPr>
        <p:spPr/>
        <p:txBody>
          <a:bodyPr/>
          <a:lstStyle/>
          <a:p>
            <a:fld id="{9FA4586F-2B0B-4499-874A-B6F5DD36B25B}" type="datetimeFigureOut">
              <a:rPr lang="cs-CZ" smtClean="0"/>
              <a:t>2.7.2019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7F7B78B4-EC48-4CDC-ADE7-5DFAD3BBF0A5}" type="slidenum">
              <a:rPr lang="cs-CZ" smtClean="0"/>
              <a:t>‹#›</a:t>
            </a:fld>
            <a:endParaRPr lang="cs-CZ"/>
          </a:p>
        </p:txBody>
      </p:sp>
      <p:sp>
        <p:nvSpPr>
          <p:cNvPr id="11" name="Content Placeholder 10"/>
          <p:cNvSpPr>
            <a:spLocks noGrp="1"/>
          </p:cNvSpPr>
          <p:nvPr>
            <p:ph sz="quarter" idx="13"/>
          </p:nvPr>
        </p:nvSpPr>
        <p:spPr>
          <a:xfrm>
            <a:off x="457200" y="2212848"/>
            <a:ext cx="4041648"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9FA4586F-2B0B-4499-874A-B6F5DD36B25B}" type="datetimeFigureOut">
              <a:rPr lang="cs-CZ" smtClean="0"/>
              <a:t>2.7.2019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F7B78B4-EC48-4CDC-ADE7-5DFAD3BBF0A5}"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4586F-2B0B-4499-874A-B6F5DD36B25B}" type="datetimeFigureOut">
              <a:rPr lang="cs-CZ" smtClean="0"/>
              <a:t>2.7.2019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7F7B78B4-EC48-4CDC-ADE7-5DFAD3BBF0A5}"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9FA4586F-2B0B-4499-874A-B6F5DD36B25B}" type="datetimeFigureOut">
              <a:rPr lang="cs-CZ" smtClean="0"/>
              <a:t>2.7.2019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F7B78B4-EC48-4CDC-ADE7-5DFAD3BBF0A5}"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9FA4586F-2B0B-4499-874A-B6F5DD36B25B}" type="datetimeFigureOut">
              <a:rPr lang="cs-CZ" smtClean="0"/>
              <a:t>2.7.2019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F7B78B4-EC48-4CDC-ADE7-5DFAD3BBF0A5}"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9FA4586F-2B0B-4499-874A-B6F5DD36B25B}" type="datetimeFigureOut">
              <a:rPr lang="cs-CZ" smtClean="0"/>
              <a:t>2.7.2019</a:t>
            </a:fld>
            <a:endParaRPr lang="cs-CZ"/>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cs-CZ"/>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7F7B78B4-EC48-4CDC-ADE7-5DFAD3BBF0A5}" type="slidenum">
              <a:rPr lang="cs-CZ" smtClean="0"/>
              <a:t>‹#›</a:t>
            </a:fld>
            <a:endParaRPr lang="cs-CZ"/>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2" r:id="rId13"/>
    <p:sldLayoutId id="2147483723" r:id="rId14"/>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3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2.xml"/><Relationship Id="rId4" Type="http://schemas.openxmlformats.org/officeDocument/2006/relationships/image" Target="../media/image120.jpg"/></Relationships>
</file>

<file path=ppt/slides/_rels/slide13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13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2.xml"/><Relationship Id="rId5" Type="http://schemas.openxmlformats.org/officeDocument/2006/relationships/image" Target="../media/image130.jpg"/><Relationship Id="rId4" Type="http://schemas.openxmlformats.org/officeDocument/2006/relationships/image" Target="../media/image129.jpg"/></Relationships>
</file>

<file path=ppt/slides/_rels/slide13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r>
              <a:rPr lang="cs-CZ" dirty="0" err="1" smtClean="0"/>
              <a:t>Programm</a:t>
            </a:r>
            <a:r>
              <a:rPr lang="cs-CZ" dirty="0" smtClean="0"/>
              <a:t> </a:t>
            </a:r>
            <a:r>
              <a:rPr lang="cs-CZ" dirty="0" err="1"/>
              <a:t>zur</a:t>
            </a:r>
            <a:r>
              <a:rPr lang="cs-CZ" dirty="0"/>
              <a:t> </a:t>
            </a:r>
            <a:r>
              <a:rPr lang="cs-CZ" dirty="0" err="1"/>
              <a:t>grenzübergreifenden</a:t>
            </a:r>
            <a:r>
              <a:rPr lang="cs-CZ" dirty="0"/>
              <a:t> </a:t>
            </a:r>
            <a:r>
              <a:rPr lang="cs-CZ" dirty="0" err="1"/>
              <a:t>Zusammenarbeit</a:t>
            </a:r>
            <a:r>
              <a:rPr lang="cs-CZ" dirty="0"/>
              <a:t> </a:t>
            </a:r>
            <a:r>
              <a:rPr lang="cs-CZ" dirty="0" err="1"/>
              <a:t>Freistaat</a:t>
            </a:r>
            <a:r>
              <a:rPr lang="cs-CZ" dirty="0"/>
              <a:t> </a:t>
            </a:r>
            <a:r>
              <a:rPr lang="cs-CZ" dirty="0" err="1"/>
              <a:t>Bayern</a:t>
            </a:r>
            <a:r>
              <a:rPr lang="cs-CZ" dirty="0"/>
              <a:t> - </a:t>
            </a:r>
            <a:r>
              <a:rPr lang="cs-CZ" dirty="0" err="1"/>
              <a:t>Tschechische</a:t>
            </a:r>
            <a:r>
              <a:rPr lang="cs-CZ" dirty="0"/>
              <a:t> Republik </a:t>
            </a:r>
            <a:r>
              <a:rPr lang="cs-CZ" dirty="0" err="1"/>
              <a:t>Ziel</a:t>
            </a:r>
            <a:r>
              <a:rPr lang="cs-CZ" dirty="0"/>
              <a:t> ETZ 2014 - 2020</a:t>
            </a:r>
          </a:p>
          <a:p>
            <a:pPr marL="0" indent="0" algn="ctr">
              <a:buNone/>
            </a:pPr>
            <a:r>
              <a:rPr lang="cs-CZ" dirty="0"/>
              <a:t>Program přeshraniční spolupráce Česká republika - Svobodný stát Bavorsko Cíl EÚS 2014 - 2020</a:t>
            </a:r>
          </a:p>
          <a:p>
            <a:endParaRPr lang="cs-CZ" dirty="0"/>
          </a:p>
        </p:txBody>
      </p:sp>
      <p:pic>
        <p:nvPicPr>
          <p:cNvPr id="4" name="Obrázek 3" descr="C:\Users\hlavacovam\Desktop\Logo ke kontrole image004.jpg"/>
          <p:cNvPicPr/>
          <p:nvPr/>
        </p:nvPicPr>
        <p:blipFill>
          <a:blip r:embed="rId2">
            <a:extLst>
              <a:ext uri="{28A0092B-C50C-407E-A947-70E740481C1C}">
                <a14:useLocalDpi xmlns:a14="http://schemas.microsoft.com/office/drawing/2010/main" val="0"/>
              </a:ext>
            </a:extLst>
          </a:blip>
          <a:srcRect/>
          <a:stretch>
            <a:fillRect/>
          </a:stretch>
        </p:blipFill>
        <p:spPr bwMode="auto">
          <a:xfrm>
            <a:off x="1662633" y="1628800"/>
            <a:ext cx="5743575" cy="1117600"/>
          </a:xfrm>
          <a:prstGeom prst="rect">
            <a:avLst/>
          </a:prstGeom>
          <a:noFill/>
          <a:ln>
            <a:noFill/>
          </a:ln>
        </p:spPr>
      </p:pic>
    </p:spTree>
    <p:extLst>
      <p:ext uri="{BB962C8B-B14F-4D97-AF65-F5344CB8AC3E}">
        <p14:creationId xmlns:p14="http://schemas.microsoft.com/office/powerpoint/2010/main" val="1599357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cs-CZ" altLang="en-US" dirty="0" smtClean="0">
                <a:latin typeface="Book Antiqua" panose="02040602050305030304" pitchFamily="18" charset="0"/>
              </a:rPr>
              <a:t>Ubytování. </a:t>
            </a:r>
            <a:r>
              <a:rPr lang="cs-CZ" altLang="en-US" dirty="0" err="1" smtClean="0">
                <a:latin typeface="Book Antiqua" panose="02040602050305030304" pitchFamily="18" charset="0"/>
              </a:rPr>
              <a:t>Unterkunft</a:t>
            </a:r>
            <a:r>
              <a:rPr lang="cs-CZ" altLang="en-US" dirty="0" smtClean="0">
                <a:latin typeface="Book Antiqua" panose="02040602050305030304" pitchFamily="18" charset="0"/>
              </a:rPr>
              <a:t>.</a:t>
            </a:r>
          </a:p>
        </p:txBody>
      </p:sp>
      <p:sp>
        <p:nvSpPr>
          <p:cNvPr id="4099" name="Rectangle 3"/>
          <p:cNvSpPr>
            <a:spLocks noGrp="1" noChangeArrowheads="1"/>
          </p:cNvSpPr>
          <p:nvPr>
            <p:ph type="body" sz="half" idx="1"/>
          </p:nvPr>
        </p:nvSpPr>
        <p:spPr>
          <a:xfrm>
            <a:off x="457200" y="1700808"/>
            <a:ext cx="8229600" cy="4426942"/>
          </a:xfrm>
        </p:spPr>
        <p:txBody>
          <a:bodyPr/>
          <a:lstStyle/>
          <a:p>
            <a:r>
              <a:rPr lang="cs-CZ" altLang="cs-CZ" sz="2800" dirty="0" smtClean="0">
                <a:latin typeface="Book Antiqua" panose="02040602050305030304" pitchFamily="18" charset="0"/>
              </a:rPr>
              <a:t>Byli jsme ubytovaní v podkrovním pokoji, kde byl krásný výhled na okolní přírodu. </a:t>
            </a:r>
          </a:p>
          <a:p>
            <a:r>
              <a:rPr lang="de-DE" altLang="cs-CZ" sz="2800" dirty="0" smtClean="0">
                <a:latin typeface="Book Antiqua" panose="02040602050305030304" pitchFamily="18" charset="0"/>
              </a:rPr>
              <a:t>Wir </a:t>
            </a:r>
            <a:r>
              <a:rPr lang="de-DE" altLang="cs-CZ" sz="2800" dirty="0">
                <a:latin typeface="Book Antiqua" panose="02040602050305030304" pitchFamily="18" charset="0"/>
              </a:rPr>
              <a:t>wohnten in </a:t>
            </a:r>
            <a:r>
              <a:rPr lang="de-DE" altLang="cs-CZ" sz="2800" dirty="0" smtClean="0">
                <a:latin typeface="Book Antiqua" panose="02040602050305030304" pitchFamily="18" charset="0"/>
              </a:rPr>
              <a:t>einem</a:t>
            </a:r>
            <a:endParaRPr lang="cs-CZ" altLang="cs-CZ" sz="2800" dirty="0" smtClean="0">
              <a:latin typeface="Book Antiqua" panose="02040602050305030304" pitchFamily="18" charset="0"/>
            </a:endParaRPr>
          </a:p>
          <a:p>
            <a:pPr marL="0" indent="0">
              <a:buNone/>
            </a:pPr>
            <a:r>
              <a:rPr lang="de-DE" altLang="cs-CZ" sz="2800" dirty="0" smtClean="0">
                <a:latin typeface="Book Antiqua" panose="02040602050305030304" pitchFamily="18" charset="0"/>
              </a:rPr>
              <a:t> </a:t>
            </a:r>
            <a:r>
              <a:rPr lang="de-DE" altLang="cs-CZ" sz="2800" dirty="0">
                <a:latin typeface="Book Antiqua" panose="02040602050305030304" pitchFamily="18" charset="0"/>
              </a:rPr>
              <a:t>Dachzimmer, von </a:t>
            </a:r>
            <a:r>
              <a:rPr lang="de-DE" altLang="cs-CZ" sz="2800" dirty="0" smtClean="0">
                <a:latin typeface="Book Antiqua" panose="02040602050305030304" pitchFamily="18" charset="0"/>
              </a:rPr>
              <a:t>dem</a:t>
            </a:r>
            <a:endParaRPr lang="cs-CZ" altLang="cs-CZ" sz="2800" dirty="0" smtClean="0">
              <a:latin typeface="Book Antiqua" panose="02040602050305030304" pitchFamily="18" charset="0"/>
            </a:endParaRPr>
          </a:p>
          <a:p>
            <a:pPr marL="0" indent="0">
              <a:buNone/>
            </a:pPr>
            <a:r>
              <a:rPr lang="de-DE" altLang="cs-CZ" sz="2800" dirty="0" smtClean="0">
                <a:latin typeface="Book Antiqua" panose="02040602050305030304" pitchFamily="18" charset="0"/>
              </a:rPr>
              <a:t> </a:t>
            </a:r>
            <a:r>
              <a:rPr lang="cs-CZ" altLang="cs-CZ" sz="2800" dirty="0" err="1" smtClean="0">
                <a:latin typeface="Book Antiqua" panose="02040602050305030304" pitchFamily="18" charset="0"/>
              </a:rPr>
              <a:t>wir</a:t>
            </a:r>
            <a:r>
              <a:rPr lang="cs-CZ" altLang="cs-CZ" sz="2800" dirty="0" smtClean="0">
                <a:latin typeface="Book Antiqua" panose="02040602050305030304" pitchFamily="18" charset="0"/>
              </a:rPr>
              <a:t> </a:t>
            </a:r>
            <a:r>
              <a:rPr lang="de-DE" altLang="cs-CZ" sz="2800" dirty="0" smtClean="0">
                <a:latin typeface="Book Antiqua" panose="02040602050305030304" pitchFamily="18" charset="0"/>
              </a:rPr>
              <a:t>einen </a:t>
            </a:r>
            <a:r>
              <a:rPr lang="de-DE" altLang="cs-CZ" sz="2800" dirty="0">
                <a:latin typeface="Book Antiqua" panose="02040602050305030304" pitchFamily="18" charset="0"/>
              </a:rPr>
              <a:t>wunderschönen Blick </a:t>
            </a:r>
            <a:endParaRPr lang="cs-CZ" altLang="cs-CZ" sz="2800" dirty="0" smtClean="0">
              <a:latin typeface="Book Antiqua" panose="02040602050305030304" pitchFamily="18" charset="0"/>
            </a:endParaRPr>
          </a:p>
          <a:p>
            <a:pPr marL="0" indent="0">
              <a:buNone/>
            </a:pPr>
            <a:r>
              <a:rPr lang="de-DE" altLang="cs-CZ" sz="2800" dirty="0" smtClean="0">
                <a:latin typeface="Book Antiqua" panose="02040602050305030304" pitchFamily="18" charset="0"/>
              </a:rPr>
              <a:t>auf </a:t>
            </a:r>
            <a:r>
              <a:rPr lang="de-DE" altLang="cs-CZ" sz="2800" dirty="0">
                <a:latin typeface="Book Antiqua" panose="02040602050305030304" pitchFamily="18" charset="0"/>
              </a:rPr>
              <a:t>die umliegende Natur </a:t>
            </a:r>
            <a:r>
              <a:rPr lang="de-DE" altLang="cs-CZ" sz="2800" dirty="0" smtClean="0">
                <a:latin typeface="Book Antiqua" panose="02040602050305030304" pitchFamily="18" charset="0"/>
              </a:rPr>
              <a:t>hatte</a:t>
            </a:r>
            <a:r>
              <a:rPr lang="cs-CZ" altLang="cs-CZ" sz="2800" dirty="0" smtClean="0">
                <a:latin typeface="Book Antiqua" panose="02040602050305030304" pitchFamily="18" charset="0"/>
              </a:rPr>
              <a:t>n</a:t>
            </a:r>
            <a:r>
              <a:rPr lang="de-DE" altLang="cs-CZ" sz="2800" dirty="0" smtClean="0">
                <a:latin typeface="Book Antiqua" panose="02040602050305030304" pitchFamily="18" charset="0"/>
              </a:rPr>
              <a:t>.</a:t>
            </a:r>
            <a:endParaRPr lang="cs-CZ" altLang="cs-CZ" sz="2800" dirty="0" smtClean="0">
              <a:latin typeface="Book Antiqua" panose="02040602050305030304" pitchFamily="18" charset="0"/>
            </a:endParaRPr>
          </a:p>
        </p:txBody>
      </p:sp>
      <p:pic>
        <p:nvPicPr>
          <p:cNvPr id="4100" name="Picture 4" descr="IMG_20150511_113422"/>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251520" y="4797152"/>
            <a:ext cx="8472487" cy="1292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1" name="Picture 5" descr="P1100694"/>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6372200" y="2636912"/>
            <a:ext cx="2314600" cy="1800200"/>
          </a:xfrm>
          <a:extLst>
            <a:ext uri="{91240B29-F687-4F45-9708-019B960494DF}">
              <a14:hiddenLine xmlns:a14="http://schemas.microsoft.com/office/drawing/2010/main" w="9525" cap="flat" cmpd="sng">
                <a:solidFill>
                  <a:srgbClr val="000000"/>
                </a:solidFill>
                <a:bevel/>
                <a:headEnd/>
                <a:tailEnd/>
              </a14:hiddenLine>
            </a:ext>
          </a:extLst>
        </p:spPr>
      </p:pic>
    </p:spTree>
    <p:extLst>
      <p:ext uri="{BB962C8B-B14F-4D97-AF65-F5344CB8AC3E}">
        <p14:creationId xmlns:p14="http://schemas.microsoft.com/office/powerpoint/2010/main" val="223339781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a:t>NAŠE ÚKOLY</a:t>
            </a:r>
          </a:p>
        </p:txBody>
      </p:sp>
      <p:sp>
        <p:nvSpPr>
          <p:cNvPr id="3" name="Zástupný symbol pro obsah 2"/>
          <p:cNvSpPr txBox="1">
            <a:spLocks noGrp="1"/>
          </p:cNvSpPr>
          <p:nvPr>
            <p:ph idx="1"/>
          </p:nvPr>
        </p:nvSpPr>
        <p:spPr>
          <a:xfrm>
            <a:off x="3227787" y="1205097"/>
            <a:ext cx="3352190" cy="4195477"/>
          </a:xfrm>
        </p:spPr>
        <p:txBody>
          <a:bodyPr>
            <a:normAutofit lnSpcReduction="10000"/>
          </a:bodyPr>
          <a:lstStyle/>
          <a:p>
            <a:pPr lvl="0"/>
            <a:endParaRPr lang="cs-CZ"/>
          </a:p>
          <a:p>
            <a:pPr marL="0" lvl="0" indent="0">
              <a:buNone/>
            </a:pPr>
            <a:r>
              <a:rPr lang="cs-CZ"/>
              <a:t>ÚKLID A DEZINFEKCE JÍDELNY </a:t>
            </a:r>
          </a:p>
          <a:p>
            <a:pPr marL="0" lvl="0" indent="0">
              <a:buNone/>
            </a:pPr>
            <a:endParaRPr lang="cs-CZ"/>
          </a:p>
          <a:p>
            <a:pPr lvl="0"/>
            <a:r>
              <a:rPr lang="cs-CZ"/>
              <a:t>Při úklidu jídelny jsme dezinfikovaly stoly, rovnaly nádobí do myčky a posléze ho utíraly a také uklízely. </a:t>
            </a:r>
          </a:p>
        </p:txBody>
      </p:sp>
      <p:pic>
        <p:nvPicPr>
          <p:cNvPr id="4" name="Obrázek 23"/>
          <p:cNvPicPr>
            <a:picLocks noChangeAspect="1"/>
          </p:cNvPicPr>
          <p:nvPr/>
        </p:nvPicPr>
        <p:blipFill>
          <a:blip r:embed="rId2"/>
          <a:stretch>
            <a:fillRect/>
          </a:stretch>
        </p:blipFill>
        <p:spPr>
          <a:xfrm>
            <a:off x="484586" y="1674651"/>
            <a:ext cx="2573444" cy="4575017"/>
          </a:xfrm>
          <a:prstGeom prst="rect">
            <a:avLst/>
          </a:prstGeom>
          <a:noFill/>
          <a:ln>
            <a:noFill/>
          </a:ln>
        </p:spPr>
      </p:pic>
      <p:pic>
        <p:nvPicPr>
          <p:cNvPr id="5" name="Zástupný symbol pro obsah 4"/>
          <p:cNvPicPr>
            <a:picLocks noChangeAspect="1"/>
          </p:cNvPicPr>
          <p:nvPr/>
        </p:nvPicPr>
        <p:blipFill>
          <a:blip r:embed="rId3"/>
          <a:stretch>
            <a:fillRect/>
          </a:stretch>
        </p:blipFill>
        <p:spPr>
          <a:xfrm>
            <a:off x="5847135" y="4365104"/>
            <a:ext cx="2313950" cy="2313953"/>
          </a:xfrm>
          <a:prstGeom prst="rect">
            <a:avLst/>
          </a:prstGeom>
          <a:noFill/>
          <a:ln>
            <a:noFill/>
          </a:ln>
        </p:spPr>
      </p:pic>
      <p:sp>
        <p:nvSpPr>
          <p:cNvPr id="6" name="Zástupný symbol pro datum 25"/>
          <p:cNvSpPr txBox="1"/>
          <p:nvPr/>
        </p:nvSpPr>
        <p:spPr>
          <a:xfrm rot="5400013">
            <a:off x="7492897" y="1828797"/>
            <a:ext cx="990596" cy="228597"/>
          </a:xfrm>
          <a:prstGeom prst="rect">
            <a:avLst/>
          </a:prstGeom>
          <a:noFill/>
          <a:ln>
            <a:noFill/>
          </a:ln>
        </p:spPr>
        <p:txBody>
          <a:bodyPr vert="horz" wrap="square" lIns="91440" tIns="45720" rIns="91440" bIns="45720" anchor="t"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0" i="0" u="none" strike="noStrike" kern="1200" cap="none" spc="0" baseline="0" dirty="0">
              <a:solidFill>
                <a:srgbClr val="FFFFFF"/>
              </a:solidFill>
              <a:uFillTx/>
              <a:latin typeface="Century Gothic"/>
            </a:endParaRPr>
          </a:p>
        </p:txBody>
      </p:sp>
      <p:sp>
        <p:nvSpPr>
          <p:cNvPr id="7" name="Zástupný symbol pro zápatí 26"/>
          <p:cNvSpPr txBox="1"/>
          <p:nvPr/>
        </p:nvSpPr>
        <p:spPr>
          <a:xfrm rot="5400013">
            <a:off x="6231189" y="3263395"/>
            <a:ext cx="3859792" cy="228597"/>
          </a:xfrm>
          <a:prstGeom prst="rect">
            <a:avLst/>
          </a:prstGeom>
          <a:noFill/>
          <a:ln>
            <a:noFill/>
          </a:ln>
        </p:spPr>
        <p:txBody>
          <a:bodyPr vert="horz" wrap="square" lIns="91440" tIns="45720" rIns="91440" bIns="45720" anchor="b"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3434577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a:t>NAŠE ÚKOLY</a:t>
            </a:r>
          </a:p>
        </p:txBody>
      </p:sp>
      <p:sp>
        <p:nvSpPr>
          <p:cNvPr id="3" name="Zástupný symbol pro obsah 2"/>
          <p:cNvSpPr txBox="1">
            <a:spLocks noGrp="1"/>
          </p:cNvSpPr>
          <p:nvPr>
            <p:ph idx="1"/>
          </p:nvPr>
        </p:nvSpPr>
        <p:spPr>
          <a:xfrm>
            <a:off x="3260677" y="1684379"/>
            <a:ext cx="2976392" cy="4617564"/>
          </a:xfrm>
        </p:spPr>
        <p:txBody>
          <a:bodyPr>
            <a:normAutofit fontScale="70000" lnSpcReduction="20000"/>
          </a:bodyPr>
          <a:lstStyle/>
          <a:p>
            <a:pPr marL="0" lvl="0" indent="0">
              <a:lnSpc>
                <a:spcPct val="90000"/>
              </a:lnSpc>
              <a:buNone/>
            </a:pPr>
            <a:r>
              <a:rPr lang="cs-CZ" dirty="0"/>
              <a:t>ÚKLID A DEZINFEKCE POKOJŮ</a:t>
            </a:r>
          </a:p>
          <a:p>
            <a:pPr marL="0" lvl="0" indent="0">
              <a:lnSpc>
                <a:spcPct val="90000"/>
              </a:lnSpc>
              <a:buNone/>
            </a:pPr>
            <a:endParaRPr lang="cs-CZ" dirty="0"/>
          </a:p>
          <a:p>
            <a:pPr lvl="0">
              <a:lnSpc>
                <a:spcPct val="90000"/>
              </a:lnSpc>
            </a:pPr>
            <a:r>
              <a:rPr lang="cs-CZ" dirty="0"/>
              <a:t>Při běžném úklidu pokoje jsme podle potřeby měnily pytle v koších, převlékaly postele, dezinfikovaly noční stolek, stůl i postel. </a:t>
            </a:r>
            <a:endParaRPr lang="cs-CZ" dirty="0" smtClean="0"/>
          </a:p>
          <a:p>
            <a:pPr lvl="0">
              <a:lnSpc>
                <a:spcPct val="90000"/>
              </a:lnSpc>
            </a:pPr>
            <a:r>
              <a:rPr lang="cs-CZ" dirty="0" smtClean="0"/>
              <a:t>U </a:t>
            </a:r>
            <a:r>
              <a:rPr lang="cs-CZ" dirty="0"/>
              <a:t>postele se musela desinfekcí omýt jak samotná kostra postele, tak omyvatelná matrace.</a:t>
            </a:r>
          </a:p>
          <a:p>
            <a:pPr lvl="0">
              <a:lnSpc>
                <a:spcPct val="90000"/>
              </a:lnSpc>
            </a:pPr>
            <a:endParaRPr lang="cs-CZ" dirty="0"/>
          </a:p>
          <a:p>
            <a:pPr lvl="0">
              <a:lnSpc>
                <a:spcPct val="90000"/>
              </a:lnSpc>
            </a:pPr>
            <a:r>
              <a:rPr lang="cs-CZ" dirty="0"/>
              <a:t>Po úmrtí klienta jsme musely v pokoji vydezinfikovat absolutně všechno.</a:t>
            </a:r>
          </a:p>
          <a:p>
            <a:pPr lvl="0">
              <a:lnSpc>
                <a:spcPct val="90000"/>
              </a:lnSpc>
            </a:pPr>
            <a:endParaRPr lang="cs-CZ" dirty="0"/>
          </a:p>
        </p:txBody>
      </p:sp>
      <p:pic>
        <p:nvPicPr>
          <p:cNvPr id="4" name="Obrázek 3"/>
          <p:cNvPicPr>
            <a:picLocks noChangeAspect="1"/>
          </p:cNvPicPr>
          <p:nvPr/>
        </p:nvPicPr>
        <p:blipFill>
          <a:blip r:embed="rId2"/>
          <a:stretch>
            <a:fillRect/>
          </a:stretch>
        </p:blipFill>
        <p:spPr>
          <a:xfrm>
            <a:off x="484586" y="1684379"/>
            <a:ext cx="2597385" cy="4617564"/>
          </a:xfrm>
          <a:prstGeom prst="rect">
            <a:avLst/>
          </a:prstGeom>
          <a:noFill/>
          <a:ln>
            <a:noFill/>
          </a:ln>
        </p:spPr>
      </p:pic>
      <p:sp>
        <p:nvSpPr>
          <p:cNvPr id="7" name="Zástupný symbol pro číslo snímku 7"/>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782638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Unsere</a:t>
            </a:r>
            <a:r>
              <a:rPr lang="cs-CZ" dirty="0" smtClean="0"/>
              <a:t> </a:t>
            </a:r>
            <a:r>
              <a:rPr lang="cs-CZ" dirty="0" err="1" smtClean="0"/>
              <a:t>Aufgaben</a:t>
            </a:r>
            <a:r>
              <a:rPr lang="cs-CZ" dirty="0" smtClean="0"/>
              <a:t>:</a:t>
            </a:r>
            <a:endParaRPr lang="cs-CZ" dirty="0"/>
          </a:p>
        </p:txBody>
      </p:sp>
      <p:sp>
        <p:nvSpPr>
          <p:cNvPr id="3" name="Zástupný symbol pro obsah 2"/>
          <p:cNvSpPr>
            <a:spLocks noGrp="1"/>
          </p:cNvSpPr>
          <p:nvPr>
            <p:ph idx="1"/>
          </p:nvPr>
        </p:nvSpPr>
        <p:spPr/>
        <p:txBody>
          <a:bodyPr>
            <a:normAutofit lnSpcReduction="10000"/>
          </a:bodyPr>
          <a:lstStyle/>
          <a:p>
            <a:r>
              <a:rPr lang="de-DE" dirty="0"/>
              <a:t>REINIGUNG UND DESINFEKTION DER ZIMMER</a:t>
            </a:r>
          </a:p>
          <a:p>
            <a:endParaRPr lang="de-DE" dirty="0"/>
          </a:p>
          <a:p>
            <a:r>
              <a:rPr lang="de-DE" dirty="0"/>
              <a:t>Bei der </a:t>
            </a:r>
            <a:r>
              <a:rPr lang="cs-CZ" dirty="0" err="1" smtClean="0"/>
              <a:t>üblichen</a:t>
            </a:r>
            <a:r>
              <a:rPr lang="cs-CZ" dirty="0" smtClean="0"/>
              <a:t> </a:t>
            </a:r>
            <a:r>
              <a:rPr lang="de-DE" dirty="0" smtClean="0"/>
              <a:t>Reinigung </a:t>
            </a:r>
            <a:r>
              <a:rPr lang="de-DE" dirty="0"/>
              <a:t>des Zimmers haben wir die </a:t>
            </a:r>
            <a:r>
              <a:rPr lang="cs-CZ" dirty="0" err="1" smtClean="0"/>
              <a:t>Säcke</a:t>
            </a:r>
            <a:r>
              <a:rPr lang="de-DE" dirty="0" smtClean="0"/>
              <a:t> </a:t>
            </a:r>
            <a:r>
              <a:rPr lang="de-DE" dirty="0"/>
              <a:t>in den Körben nach Bedarf gewechselt, die Betten gewechselt, den Nachttisch, den Tisch und das Bett desinfiziert.</a:t>
            </a:r>
          </a:p>
          <a:p>
            <a:r>
              <a:rPr lang="de-DE" dirty="0"/>
              <a:t>Am Bett mussten sowohl das Skelett des Bettes selbst als auch die waschbare Matratze durch Desinfektion gewaschen werden.</a:t>
            </a:r>
          </a:p>
          <a:p>
            <a:endParaRPr lang="de-DE" dirty="0"/>
          </a:p>
          <a:p>
            <a:r>
              <a:rPr lang="de-DE" dirty="0"/>
              <a:t>Nach dem Tod des Klienten mussten wir absolut alles im Raum desinfizieren.</a:t>
            </a:r>
            <a:endParaRPr lang="cs-CZ" dirty="0"/>
          </a:p>
        </p:txBody>
      </p:sp>
    </p:spTree>
    <p:extLst>
      <p:ext uri="{BB962C8B-B14F-4D97-AF65-F5344CB8AC3E}">
        <p14:creationId xmlns:p14="http://schemas.microsoft.com/office/powerpoint/2010/main" val="164085623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4"/>
          <p:cNvPicPr>
            <a:picLocks noChangeAspect="1"/>
          </p:cNvPicPr>
          <p:nvPr/>
        </p:nvPicPr>
        <p:blipFill>
          <a:blip r:embed="rId2"/>
          <a:stretch>
            <a:fillRect/>
          </a:stretch>
        </p:blipFill>
        <p:spPr>
          <a:xfrm>
            <a:off x="657854" y="888565"/>
            <a:ext cx="3410090" cy="5420755"/>
          </a:xfrm>
          <a:prstGeom prst="rect">
            <a:avLst/>
          </a:prstGeom>
          <a:noFill/>
          <a:ln>
            <a:noFill/>
          </a:ln>
        </p:spPr>
      </p:pic>
      <p:pic>
        <p:nvPicPr>
          <p:cNvPr id="3" name="Obrázek 5"/>
          <p:cNvPicPr>
            <a:picLocks noChangeAspect="1"/>
          </p:cNvPicPr>
          <p:nvPr/>
        </p:nvPicPr>
        <p:blipFill>
          <a:blip r:embed="rId3"/>
          <a:stretch>
            <a:fillRect/>
          </a:stretch>
        </p:blipFill>
        <p:spPr>
          <a:xfrm>
            <a:off x="4499992" y="831333"/>
            <a:ext cx="3077847" cy="5420755"/>
          </a:xfrm>
          <a:prstGeom prst="rect">
            <a:avLst/>
          </a:prstGeom>
          <a:noFill/>
          <a:ln>
            <a:noFill/>
          </a:ln>
        </p:spPr>
      </p:pic>
      <p:sp>
        <p:nvSpPr>
          <p:cNvPr id="6" name="Zástupný symbol pro číslo snímku 8"/>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1735638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6"/>
          <p:cNvPicPr>
            <a:picLocks noChangeAspect="1"/>
          </p:cNvPicPr>
          <p:nvPr/>
        </p:nvPicPr>
        <p:blipFill>
          <a:blip r:embed="rId2"/>
          <a:stretch>
            <a:fillRect/>
          </a:stretch>
        </p:blipFill>
        <p:spPr>
          <a:xfrm>
            <a:off x="3845260" y="766120"/>
            <a:ext cx="3111241" cy="5531095"/>
          </a:xfrm>
          <a:prstGeom prst="rect">
            <a:avLst/>
          </a:prstGeom>
          <a:noFill/>
          <a:ln>
            <a:noFill/>
          </a:ln>
        </p:spPr>
      </p:pic>
      <p:pic>
        <p:nvPicPr>
          <p:cNvPr id="3" name="Obrázek 8"/>
          <p:cNvPicPr>
            <a:picLocks noChangeAspect="1"/>
          </p:cNvPicPr>
          <p:nvPr/>
        </p:nvPicPr>
        <p:blipFill>
          <a:blip r:embed="rId3"/>
          <a:stretch>
            <a:fillRect/>
          </a:stretch>
        </p:blipFill>
        <p:spPr>
          <a:xfrm>
            <a:off x="615684" y="766120"/>
            <a:ext cx="3111241" cy="5531095"/>
          </a:xfrm>
          <a:prstGeom prst="rect">
            <a:avLst/>
          </a:prstGeom>
          <a:noFill/>
          <a:ln>
            <a:noFill/>
          </a:ln>
        </p:spPr>
      </p:pic>
      <p:sp>
        <p:nvSpPr>
          <p:cNvPr id="6" name="Zástupný symbol pro číslo snímku 11"/>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3662478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a:t>NAŠE ÚKOLY</a:t>
            </a:r>
          </a:p>
        </p:txBody>
      </p:sp>
      <p:sp>
        <p:nvSpPr>
          <p:cNvPr id="3" name="Zástupný symbol pro obsah 2"/>
          <p:cNvSpPr txBox="1">
            <a:spLocks noGrp="1"/>
          </p:cNvSpPr>
          <p:nvPr>
            <p:ph idx="1"/>
          </p:nvPr>
        </p:nvSpPr>
        <p:spPr>
          <a:xfrm>
            <a:off x="3347864" y="1754661"/>
            <a:ext cx="3735251" cy="4479773"/>
          </a:xfrm>
        </p:spPr>
        <p:txBody>
          <a:bodyPr>
            <a:normAutofit/>
          </a:bodyPr>
          <a:lstStyle/>
          <a:p>
            <a:pPr marL="0" lvl="0" indent="0">
              <a:lnSpc>
                <a:spcPct val="90000"/>
              </a:lnSpc>
              <a:buNone/>
            </a:pPr>
            <a:r>
              <a:rPr lang="cs-CZ" dirty="0"/>
              <a:t>DEZINFEKCE CHODÍTEK A VOZÍKŮ</a:t>
            </a:r>
          </a:p>
          <a:p>
            <a:pPr marL="0" lvl="0" indent="0">
              <a:lnSpc>
                <a:spcPct val="90000"/>
              </a:lnSpc>
              <a:buNone/>
            </a:pPr>
            <a:endParaRPr lang="cs-CZ" dirty="0"/>
          </a:p>
          <a:p>
            <a:pPr lvl="0">
              <a:lnSpc>
                <a:spcPct val="90000"/>
              </a:lnSpc>
            </a:pPr>
            <a:r>
              <a:rPr lang="cs-CZ" dirty="0"/>
              <a:t>Jednou měsíčně se musí vydezinfikovat a omýt všechny vozíky a chodítka, která se v zařízení nacházejí. </a:t>
            </a:r>
          </a:p>
          <a:p>
            <a:pPr lvl="0">
              <a:lnSpc>
                <a:spcPct val="90000"/>
              </a:lnSpc>
            </a:pPr>
            <a:r>
              <a:rPr lang="cs-CZ" dirty="0"/>
              <a:t>Mytí se provádí ve zvláštní </a:t>
            </a:r>
            <a:r>
              <a:rPr lang="cs-CZ" dirty="0" smtClean="0"/>
              <a:t>místnosti.</a:t>
            </a:r>
            <a:endParaRPr lang="cs-CZ" dirty="0"/>
          </a:p>
        </p:txBody>
      </p:sp>
      <p:pic>
        <p:nvPicPr>
          <p:cNvPr id="4" name="Obrázek 3"/>
          <p:cNvPicPr>
            <a:picLocks noChangeAspect="1"/>
          </p:cNvPicPr>
          <p:nvPr/>
        </p:nvPicPr>
        <p:blipFill>
          <a:blip r:embed="rId2"/>
          <a:stretch>
            <a:fillRect/>
          </a:stretch>
        </p:blipFill>
        <p:spPr>
          <a:xfrm>
            <a:off x="484586" y="1754661"/>
            <a:ext cx="2519876" cy="4479773"/>
          </a:xfrm>
          <a:prstGeom prst="rect">
            <a:avLst/>
          </a:prstGeom>
          <a:noFill/>
          <a:ln>
            <a:noFill/>
          </a:ln>
        </p:spPr>
      </p:pic>
      <p:sp>
        <p:nvSpPr>
          <p:cNvPr id="7" name="Zástupný symbol pro číslo snímku 6"/>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771894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Unsere</a:t>
            </a:r>
            <a:r>
              <a:rPr lang="cs-CZ" dirty="0" smtClean="0"/>
              <a:t> </a:t>
            </a:r>
            <a:r>
              <a:rPr lang="cs-CZ" dirty="0" err="1" smtClean="0"/>
              <a:t>Arbeit</a:t>
            </a:r>
            <a:endParaRPr lang="cs-CZ" dirty="0"/>
          </a:p>
        </p:txBody>
      </p:sp>
      <p:sp>
        <p:nvSpPr>
          <p:cNvPr id="3" name="Zástupný symbol pro obsah 2"/>
          <p:cNvSpPr>
            <a:spLocks noGrp="1"/>
          </p:cNvSpPr>
          <p:nvPr>
            <p:ph idx="1"/>
          </p:nvPr>
        </p:nvSpPr>
        <p:spPr>
          <a:xfrm>
            <a:off x="457200" y="2780928"/>
            <a:ext cx="8229600" cy="3345235"/>
          </a:xfrm>
        </p:spPr>
        <p:txBody>
          <a:bodyPr/>
          <a:lstStyle/>
          <a:p>
            <a:r>
              <a:rPr lang="de-DE" dirty="0" smtClean="0"/>
              <a:t>WA</a:t>
            </a:r>
            <a:r>
              <a:rPr lang="cs-CZ" dirty="0" smtClean="0"/>
              <a:t>SCHEN</a:t>
            </a:r>
            <a:r>
              <a:rPr lang="de-DE" dirty="0" smtClean="0"/>
              <a:t> </a:t>
            </a:r>
            <a:r>
              <a:rPr lang="de-DE" dirty="0"/>
              <a:t>UND WAGENDESINFEKTION</a:t>
            </a:r>
          </a:p>
          <a:p>
            <a:endParaRPr lang="de-DE" dirty="0"/>
          </a:p>
          <a:p>
            <a:r>
              <a:rPr lang="de-DE" dirty="0"/>
              <a:t>Einmal im Monat müssen alle Wagen und Gehhilfen, die sich </a:t>
            </a:r>
            <a:r>
              <a:rPr lang="cs-CZ" dirty="0" err="1" smtClean="0"/>
              <a:t>im</a:t>
            </a:r>
            <a:r>
              <a:rPr lang="cs-CZ" dirty="0" smtClean="0"/>
              <a:t> </a:t>
            </a:r>
            <a:r>
              <a:rPr lang="cs-CZ" dirty="0" err="1" smtClean="0"/>
              <a:t>Haus</a:t>
            </a:r>
            <a:r>
              <a:rPr lang="cs-CZ" dirty="0" smtClean="0"/>
              <a:t> </a:t>
            </a:r>
            <a:r>
              <a:rPr lang="de-DE" dirty="0" smtClean="0"/>
              <a:t>befinden</a:t>
            </a:r>
            <a:r>
              <a:rPr lang="de-DE" dirty="0"/>
              <a:t>, desinfiziert und gewaschen werden.</a:t>
            </a:r>
          </a:p>
          <a:p>
            <a:r>
              <a:rPr lang="de-DE" dirty="0"/>
              <a:t>Das Waschen erfolgt in einem speziellen Raum.</a:t>
            </a:r>
            <a:endParaRPr lang="cs-CZ" dirty="0"/>
          </a:p>
        </p:txBody>
      </p:sp>
    </p:spTree>
    <p:extLst>
      <p:ext uri="{BB962C8B-B14F-4D97-AF65-F5344CB8AC3E}">
        <p14:creationId xmlns:p14="http://schemas.microsoft.com/office/powerpoint/2010/main" val="301073163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6"/>
          <p:cNvPicPr>
            <a:picLocks noChangeAspect="1"/>
          </p:cNvPicPr>
          <p:nvPr/>
        </p:nvPicPr>
        <p:blipFill>
          <a:blip r:embed="rId2"/>
          <a:stretch>
            <a:fillRect/>
          </a:stretch>
        </p:blipFill>
        <p:spPr>
          <a:xfrm>
            <a:off x="543825" y="691761"/>
            <a:ext cx="3176577" cy="5647252"/>
          </a:xfrm>
          <a:prstGeom prst="rect">
            <a:avLst/>
          </a:prstGeom>
          <a:noFill/>
          <a:ln>
            <a:noFill/>
          </a:ln>
        </p:spPr>
      </p:pic>
      <p:pic>
        <p:nvPicPr>
          <p:cNvPr id="3" name="Obrázek 7"/>
          <p:cNvPicPr>
            <a:picLocks noChangeAspect="1"/>
          </p:cNvPicPr>
          <p:nvPr/>
        </p:nvPicPr>
        <p:blipFill>
          <a:blip r:embed="rId3"/>
          <a:stretch>
            <a:fillRect/>
          </a:stretch>
        </p:blipFill>
        <p:spPr>
          <a:xfrm>
            <a:off x="3869338" y="691761"/>
            <a:ext cx="3176577" cy="5647252"/>
          </a:xfrm>
          <a:prstGeom prst="rect">
            <a:avLst/>
          </a:prstGeom>
          <a:noFill/>
          <a:ln>
            <a:noFill/>
          </a:ln>
        </p:spPr>
      </p:pic>
      <p:sp>
        <p:nvSpPr>
          <p:cNvPr id="6" name="Zástupný symbol pro číslo snímku 10"/>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1448814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457200" y="836712"/>
            <a:ext cx="8229600" cy="1440160"/>
          </a:xfrm>
        </p:spPr>
        <p:txBody>
          <a:bodyPr/>
          <a:lstStyle/>
          <a:p>
            <a:pPr marL="0" lvl="0" indent="0">
              <a:lnSpc>
                <a:spcPct val="90000"/>
              </a:lnSpc>
            </a:pPr>
            <a:r>
              <a:rPr lang="cs-CZ" dirty="0"/>
              <a:t>KOMUNIKACE </a:t>
            </a:r>
            <a:r>
              <a:rPr lang="cs-CZ" dirty="0" smtClean="0"/>
              <a:t/>
            </a:r>
            <a:br>
              <a:rPr lang="cs-CZ" dirty="0" smtClean="0"/>
            </a:br>
            <a:r>
              <a:rPr lang="cs-CZ" dirty="0" smtClean="0"/>
              <a:t>S </a:t>
            </a:r>
            <a:r>
              <a:rPr lang="cs-CZ" dirty="0"/>
              <a:t>KLIENTY </a:t>
            </a:r>
          </a:p>
        </p:txBody>
      </p:sp>
      <p:sp>
        <p:nvSpPr>
          <p:cNvPr id="3" name="Zástupný symbol pro obsah 2"/>
          <p:cNvSpPr txBox="1">
            <a:spLocks noGrp="1"/>
          </p:cNvSpPr>
          <p:nvPr>
            <p:ph idx="1"/>
          </p:nvPr>
        </p:nvSpPr>
        <p:spPr>
          <a:xfrm>
            <a:off x="828220" y="2636912"/>
            <a:ext cx="6709908" cy="3411817"/>
          </a:xfrm>
        </p:spPr>
        <p:txBody>
          <a:bodyPr>
            <a:normAutofit/>
          </a:bodyPr>
          <a:lstStyle/>
          <a:p>
            <a:pPr marL="0" lvl="0" indent="0">
              <a:lnSpc>
                <a:spcPct val="90000"/>
              </a:lnSpc>
              <a:buNone/>
            </a:pPr>
            <a:endParaRPr lang="cs-CZ" dirty="0"/>
          </a:p>
          <a:p>
            <a:pPr lvl="0">
              <a:lnSpc>
                <a:spcPct val="90000"/>
              </a:lnSpc>
            </a:pPr>
            <a:r>
              <a:rPr lang="cs-CZ" dirty="0"/>
              <a:t>Komunikace probíhala s většinou klientů velmi obtížně, </a:t>
            </a:r>
            <a:r>
              <a:rPr lang="cs-CZ" dirty="0" smtClean="0"/>
              <a:t>ale vždy se pomoc našla </a:t>
            </a:r>
            <a:endParaRPr lang="cs-CZ" dirty="0"/>
          </a:p>
          <a:p>
            <a:pPr lvl="0">
              <a:lnSpc>
                <a:spcPct val="90000"/>
              </a:lnSpc>
            </a:pPr>
            <a:endParaRPr lang="cs-CZ" dirty="0"/>
          </a:p>
          <a:p>
            <a:pPr lvl="0">
              <a:lnSpc>
                <a:spcPct val="90000"/>
              </a:lnSpc>
            </a:pPr>
            <a:r>
              <a:rPr lang="cs-CZ" dirty="0"/>
              <a:t>Horší bylo, když klienta něco bolelo, ale my nevěděly, co se přesně děje – v tom případě jsme musely volat někoho z pečovatelů. Ale i přesto to bylo ve většině případů velmi poučné a zábavné. </a:t>
            </a:r>
          </a:p>
        </p:txBody>
      </p:sp>
      <p:sp>
        <p:nvSpPr>
          <p:cNvPr id="6" name="Zástupný symbol pro číslo snímku 7"/>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1681336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2708920"/>
          </a:xfrm>
        </p:spPr>
        <p:txBody>
          <a:bodyPr/>
          <a:lstStyle/>
          <a:p>
            <a:r>
              <a:rPr lang="cs-CZ" dirty="0" err="1"/>
              <a:t>Kommunikation</a:t>
            </a:r>
            <a:r>
              <a:rPr lang="cs-CZ" dirty="0"/>
              <a:t> </a:t>
            </a:r>
            <a:r>
              <a:rPr lang="cs-CZ" dirty="0" err="1"/>
              <a:t>mit</a:t>
            </a:r>
            <a:r>
              <a:rPr lang="cs-CZ" dirty="0"/>
              <a:t> </a:t>
            </a:r>
            <a:r>
              <a:rPr lang="cs-CZ" dirty="0" smtClean="0"/>
              <a:t>den </a:t>
            </a:r>
            <a:r>
              <a:rPr lang="cs-CZ" dirty="0" err="1" smtClean="0"/>
              <a:t>Bewohner</a:t>
            </a:r>
            <a:endParaRPr lang="cs-CZ" dirty="0"/>
          </a:p>
        </p:txBody>
      </p:sp>
      <p:sp>
        <p:nvSpPr>
          <p:cNvPr id="3" name="Zástupný symbol pro obsah 2"/>
          <p:cNvSpPr>
            <a:spLocks noGrp="1"/>
          </p:cNvSpPr>
          <p:nvPr>
            <p:ph idx="1"/>
          </p:nvPr>
        </p:nvSpPr>
        <p:spPr>
          <a:xfrm>
            <a:off x="457200" y="3140968"/>
            <a:ext cx="8229600" cy="2985195"/>
          </a:xfrm>
        </p:spPr>
        <p:txBody>
          <a:bodyPr>
            <a:normAutofit lnSpcReduction="10000"/>
          </a:bodyPr>
          <a:lstStyle/>
          <a:p>
            <a:r>
              <a:rPr lang="de-DE" dirty="0"/>
              <a:t>Die Kommunikation war mit den meisten Kunden sehr schwierig, aber es wurde immer Hilfe </a:t>
            </a:r>
            <a:r>
              <a:rPr lang="de-DE" dirty="0" smtClean="0"/>
              <a:t>gefunden</a:t>
            </a:r>
            <a:r>
              <a:rPr lang="cs-CZ" dirty="0" smtClean="0"/>
              <a:t>.</a:t>
            </a:r>
            <a:endParaRPr lang="de-DE" dirty="0"/>
          </a:p>
          <a:p>
            <a:endParaRPr lang="de-DE" dirty="0"/>
          </a:p>
          <a:p>
            <a:r>
              <a:rPr lang="de-DE" dirty="0"/>
              <a:t>Schlimmer noch, wenn ein Klient Schmerzen hatte, aber wir wussten nicht genau, was passierte - in diesem Fall mussten wir einen der Betreuer anrufen. Aber in den meisten Fällen war es sehr informativ und hat Spaß gemacht.</a:t>
            </a:r>
            <a:endParaRPr lang="cs-CZ" dirty="0"/>
          </a:p>
        </p:txBody>
      </p:sp>
    </p:spTree>
    <p:extLst>
      <p:ext uri="{BB962C8B-B14F-4D97-AF65-F5344CB8AC3E}">
        <p14:creationId xmlns:p14="http://schemas.microsoft.com/office/powerpoint/2010/main" val="1035538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cs-CZ" altLang="en-US" dirty="0" smtClean="0">
                <a:latin typeface="Book Antiqua" panose="02040602050305030304" pitchFamily="18" charset="0"/>
              </a:rPr>
              <a:t>Posthotel Rattenberg</a:t>
            </a:r>
          </a:p>
        </p:txBody>
      </p:sp>
      <p:sp>
        <p:nvSpPr>
          <p:cNvPr id="5123" name="Rectangle 3"/>
          <p:cNvSpPr>
            <a:spLocks noGrp="1" noChangeArrowheads="1"/>
          </p:cNvSpPr>
          <p:nvPr>
            <p:ph type="body" idx="1"/>
          </p:nvPr>
        </p:nvSpPr>
        <p:spPr/>
        <p:txBody>
          <a:bodyPr/>
          <a:lstStyle/>
          <a:p>
            <a:pPr eaLnBrk="1" hangingPunct="1">
              <a:lnSpc>
                <a:spcPct val="80000"/>
              </a:lnSpc>
            </a:pPr>
            <a:r>
              <a:rPr lang="cs-CZ" altLang="en-US" dirty="0" smtClean="0">
                <a:latin typeface="Book Antiqua" panose="02040602050305030304" pitchFamily="18" charset="0"/>
              </a:rPr>
              <a:t>rodinný 4 hvězdičkový hotel v Rattenbergu, 20 km od Chamu, v Bavorském lese</a:t>
            </a:r>
          </a:p>
          <a:p>
            <a:pPr eaLnBrk="1" hangingPunct="1">
              <a:lnSpc>
                <a:spcPct val="80000"/>
              </a:lnSpc>
            </a:pPr>
            <a:r>
              <a:rPr lang="cs-CZ" altLang="en-US" dirty="0" smtClean="0">
                <a:latin typeface="Book Antiqua" panose="02040602050305030304" pitchFamily="18" charset="0"/>
              </a:rPr>
              <a:t>hotel má 48 pokojů</a:t>
            </a:r>
          </a:p>
          <a:p>
            <a:pPr eaLnBrk="1" hangingPunct="1">
              <a:lnSpc>
                <a:spcPct val="80000"/>
              </a:lnSpc>
            </a:pPr>
            <a:r>
              <a:rPr lang="cs-CZ" altLang="en-US" dirty="0" smtClean="0">
                <a:latin typeface="Book Antiqua" panose="02040602050305030304" pitchFamily="18" charset="0"/>
              </a:rPr>
              <a:t>nabízí masážní salony, masáže a koupele, </a:t>
            </a:r>
          </a:p>
          <a:p>
            <a:pPr eaLnBrk="1" hangingPunct="1">
              <a:lnSpc>
                <a:spcPct val="80000"/>
              </a:lnSpc>
              <a:buFontTx/>
              <a:buNone/>
            </a:pPr>
            <a:r>
              <a:rPr lang="cs-CZ" altLang="en-US" dirty="0" smtClean="0">
                <a:latin typeface="Book Antiqua" panose="02040602050305030304" pitchFamily="18" charset="0"/>
              </a:rPr>
              <a:t>   10 m krytý bazén s masážními tryskami, barevnými světly a tropické sprchy, infračervenou kabinu, fitness, moderní saunu a zahradu</a:t>
            </a:r>
          </a:p>
          <a:p>
            <a:pPr eaLnBrk="1" hangingPunct="1"/>
            <a:endParaRPr lang="cs-CZ" altLang="en-US" dirty="0" smtClean="0"/>
          </a:p>
          <a:p>
            <a:pPr eaLnBrk="1" hangingPunct="1"/>
            <a:endParaRPr lang="cs-CZ" altLang="en-US" dirty="0" smtClean="0"/>
          </a:p>
        </p:txBody>
      </p:sp>
    </p:spTree>
    <p:extLst>
      <p:ext uri="{BB962C8B-B14F-4D97-AF65-F5344CB8AC3E}">
        <p14:creationId xmlns:p14="http://schemas.microsoft.com/office/powerpoint/2010/main" val="301919593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a:t>NAŠE ÚKOLY</a:t>
            </a:r>
          </a:p>
        </p:txBody>
      </p:sp>
      <p:sp>
        <p:nvSpPr>
          <p:cNvPr id="3" name="Zástupný symbol pro obsah 2"/>
          <p:cNvSpPr txBox="1">
            <a:spLocks noGrp="1"/>
          </p:cNvSpPr>
          <p:nvPr>
            <p:ph idx="1"/>
          </p:nvPr>
        </p:nvSpPr>
        <p:spPr>
          <a:xfrm>
            <a:off x="828220" y="1853252"/>
            <a:ext cx="6709908" cy="4195477"/>
          </a:xfrm>
        </p:spPr>
        <p:txBody>
          <a:bodyPr>
            <a:normAutofit fontScale="92500" lnSpcReduction="10000"/>
          </a:bodyPr>
          <a:lstStyle/>
          <a:p>
            <a:pPr marL="0" lvl="0" indent="0">
              <a:buNone/>
            </a:pPr>
            <a:r>
              <a:rPr lang="cs-CZ" dirty="0"/>
              <a:t>DOPROVOD KLIENTA </a:t>
            </a:r>
          </a:p>
          <a:p>
            <a:pPr lvl="0"/>
            <a:endParaRPr lang="cs-CZ" dirty="0"/>
          </a:p>
          <a:p>
            <a:pPr lvl="0"/>
            <a:r>
              <a:rPr lang="cs-CZ" dirty="0"/>
              <a:t>Občas jsem doprovázela klientku na pokoj, do jídelny, či na toaletu, pomáhala jsem jí při chůzi. </a:t>
            </a:r>
          </a:p>
          <a:p>
            <a:pPr lvl="0"/>
            <a:endParaRPr lang="cs-CZ" dirty="0"/>
          </a:p>
          <a:p>
            <a:pPr lvl="0"/>
            <a:endParaRPr lang="cs-CZ" dirty="0"/>
          </a:p>
          <a:p>
            <a:pPr marL="0" lvl="0" indent="0">
              <a:buNone/>
            </a:pPr>
            <a:r>
              <a:rPr lang="cs-CZ" dirty="0"/>
              <a:t>POLOHOVÁNÍ</a:t>
            </a:r>
          </a:p>
          <a:p>
            <a:pPr marL="0" lvl="0" indent="0">
              <a:buNone/>
            </a:pPr>
            <a:endParaRPr lang="cs-CZ" dirty="0"/>
          </a:p>
          <a:p>
            <a:pPr lvl="0"/>
            <a:r>
              <a:rPr lang="cs-CZ" dirty="0"/>
              <a:t>Pomáhala jsem při večerním polohování klientů před spánkem, polohování probíhalo pomocí polohovacích polštářů. </a:t>
            </a:r>
          </a:p>
        </p:txBody>
      </p:sp>
      <p:sp>
        <p:nvSpPr>
          <p:cNvPr id="5" name="Zástupný symbol pro zápatí 5"/>
          <p:cNvSpPr txBox="1"/>
          <p:nvPr/>
        </p:nvSpPr>
        <p:spPr>
          <a:xfrm rot="5400013">
            <a:off x="6231189" y="3263395"/>
            <a:ext cx="3859792" cy="228597"/>
          </a:xfrm>
          <a:prstGeom prst="rect">
            <a:avLst/>
          </a:prstGeom>
          <a:noFill/>
          <a:ln>
            <a:noFill/>
          </a:ln>
        </p:spPr>
        <p:txBody>
          <a:bodyPr vert="horz" wrap="square" lIns="91440" tIns="45720" rIns="91440" bIns="45720" anchor="b"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0" i="0" u="none" strike="noStrike" kern="1200" cap="none" spc="0" baseline="0" dirty="0">
              <a:solidFill>
                <a:srgbClr val="FFFFFF"/>
              </a:solidFill>
              <a:uFillTx/>
              <a:latin typeface="Century Gothic"/>
            </a:endParaRPr>
          </a:p>
        </p:txBody>
      </p:sp>
      <p:sp>
        <p:nvSpPr>
          <p:cNvPr id="6" name="Zástupný symbol pro číslo snímku 6"/>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1166826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Unsere</a:t>
            </a:r>
            <a:r>
              <a:rPr lang="cs-CZ" dirty="0" smtClean="0"/>
              <a:t> </a:t>
            </a:r>
            <a:r>
              <a:rPr lang="cs-CZ" dirty="0" err="1" smtClean="0"/>
              <a:t>Arbeit</a:t>
            </a:r>
            <a:endParaRPr lang="cs-CZ" dirty="0"/>
          </a:p>
        </p:txBody>
      </p:sp>
      <p:sp>
        <p:nvSpPr>
          <p:cNvPr id="3" name="Zástupný symbol pro obsah 2"/>
          <p:cNvSpPr>
            <a:spLocks noGrp="1"/>
          </p:cNvSpPr>
          <p:nvPr>
            <p:ph idx="1"/>
          </p:nvPr>
        </p:nvSpPr>
        <p:spPr/>
        <p:txBody>
          <a:bodyPr>
            <a:normAutofit lnSpcReduction="10000"/>
          </a:bodyPr>
          <a:lstStyle/>
          <a:p>
            <a:r>
              <a:rPr lang="de-DE" dirty="0" smtClean="0"/>
              <a:t>BEGLEIT</a:t>
            </a:r>
            <a:r>
              <a:rPr lang="cs-CZ" dirty="0" err="1" smtClean="0"/>
              <a:t>ung</a:t>
            </a:r>
            <a:endParaRPr lang="de-DE" dirty="0"/>
          </a:p>
          <a:p>
            <a:r>
              <a:rPr lang="de-DE" dirty="0"/>
              <a:t>Manchmal begleitete ich die Klientin ins Zimmer, ins Esszimmer oder auf die Toilette und half ihr beim Gehen.</a:t>
            </a:r>
          </a:p>
          <a:p>
            <a:endParaRPr lang="de-DE" dirty="0"/>
          </a:p>
          <a:p>
            <a:endParaRPr lang="de-DE" dirty="0"/>
          </a:p>
          <a:p>
            <a:r>
              <a:rPr lang="de-DE" dirty="0"/>
              <a:t>POSITIONIERUNG</a:t>
            </a:r>
          </a:p>
          <a:p>
            <a:endParaRPr lang="de-DE" dirty="0"/>
          </a:p>
          <a:p>
            <a:r>
              <a:rPr lang="de-DE" dirty="0"/>
              <a:t>Ich half bei der abendlichen Positionierung der Klienten vor dem Schlafengehen. Die Positionierung erfolgte mit Positionierungskissen.</a:t>
            </a:r>
            <a:endParaRPr lang="cs-CZ" dirty="0"/>
          </a:p>
        </p:txBody>
      </p:sp>
    </p:spTree>
    <p:extLst>
      <p:ext uri="{BB962C8B-B14F-4D97-AF65-F5344CB8AC3E}">
        <p14:creationId xmlns:p14="http://schemas.microsoft.com/office/powerpoint/2010/main" val="409675280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a:t>NAŠE ÚKOLY</a:t>
            </a:r>
          </a:p>
        </p:txBody>
      </p:sp>
      <p:sp>
        <p:nvSpPr>
          <p:cNvPr id="3" name="Zástupný symbol pro obsah 2"/>
          <p:cNvSpPr txBox="1">
            <a:spLocks noGrp="1"/>
          </p:cNvSpPr>
          <p:nvPr>
            <p:ph idx="1"/>
          </p:nvPr>
        </p:nvSpPr>
        <p:spPr>
          <a:xfrm>
            <a:off x="3268447" y="1630823"/>
            <a:ext cx="4627517" cy="4782330"/>
          </a:xfrm>
        </p:spPr>
        <p:txBody>
          <a:bodyPr>
            <a:normAutofit fontScale="85000" lnSpcReduction="20000"/>
          </a:bodyPr>
          <a:lstStyle/>
          <a:p>
            <a:pPr marL="0" lvl="0" indent="0">
              <a:lnSpc>
                <a:spcPct val="90000"/>
              </a:lnSpc>
              <a:buNone/>
            </a:pPr>
            <a:r>
              <a:rPr lang="pt-BR" dirty="0"/>
              <a:t>PŘÍPRAVA A PODÁVÁNÍ PITÍ A STRAVY</a:t>
            </a:r>
            <a:endParaRPr lang="cs-CZ" dirty="0"/>
          </a:p>
          <a:p>
            <a:pPr marL="0" lvl="0" indent="0">
              <a:lnSpc>
                <a:spcPct val="90000"/>
              </a:lnSpc>
              <a:buNone/>
            </a:pPr>
            <a:endParaRPr lang="cs-CZ" dirty="0"/>
          </a:p>
          <a:p>
            <a:pPr lvl="0">
              <a:lnSpc>
                <a:spcPct val="90000"/>
              </a:lnSpc>
            </a:pPr>
            <a:r>
              <a:rPr lang="cs-CZ" dirty="0"/>
              <a:t>Připravovaly jsme čaj, mléko, kávu do kávovaru a šťávu. Také jsme připravovaly talíře, příbory, ubrousky, hrnečky na snídani, svačinu, oběd, večeři. Jídlo a pití jsme ke každému klientu nosily zvlášť, žádný z nich se nemusel zvednout a dojít si pro něj. Také jsme nosily jídlo a pití imobilním klientům přímo na pokoj. </a:t>
            </a:r>
          </a:p>
          <a:p>
            <a:pPr marL="0" lvl="0" indent="0">
              <a:lnSpc>
                <a:spcPct val="90000"/>
              </a:lnSpc>
              <a:buNone/>
            </a:pPr>
            <a:endParaRPr lang="cs-CZ" dirty="0"/>
          </a:p>
          <a:p>
            <a:pPr lvl="0">
              <a:lnSpc>
                <a:spcPct val="90000"/>
              </a:lnSpc>
            </a:pPr>
            <a:r>
              <a:rPr lang="cs-CZ" dirty="0"/>
              <a:t>Každý klient má na stole u svého místa v jídelně láhev s vodou a skleničku. Prázdné lahve jsme měnily za plné, špinavé skleničky za čisté. To samé na pokojích klientů. </a:t>
            </a:r>
          </a:p>
        </p:txBody>
      </p:sp>
      <p:pic>
        <p:nvPicPr>
          <p:cNvPr id="4" name="Obrázek 4"/>
          <p:cNvPicPr>
            <a:picLocks noChangeAspect="1"/>
          </p:cNvPicPr>
          <p:nvPr/>
        </p:nvPicPr>
        <p:blipFill>
          <a:blip r:embed="rId2"/>
          <a:stretch>
            <a:fillRect/>
          </a:stretch>
        </p:blipFill>
        <p:spPr>
          <a:xfrm>
            <a:off x="484587" y="1680255"/>
            <a:ext cx="2634452" cy="4683474"/>
          </a:xfrm>
          <a:prstGeom prst="rect">
            <a:avLst/>
          </a:prstGeom>
          <a:noFill/>
          <a:ln>
            <a:noFill/>
          </a:ln>
        </p:spPr>
      </p:pic>
      <p:sp>
        <p:nvSpPr>
          <p:cNvPr id="7" name="Zástupný symbol pro číslo snímku 7"/>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3808287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Unsere</a:t>
            </a:r>
            <a:r>
              <a:rPr lang="cs-CZ" dirty="0" smtClean="0"/>
              <a:t> </a:t>
            </a:r>
            <a:r>
              <a:rPr lang="cs-CZ" dirty="0" err="1" smtClean="0"/>
              <a:t>Arbeit</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err="1" smtClean="0"/>
              <a:t>Trinken</a:t>
            </a:r>
            <a:r>
              <a:rPr lang="cs-CZ" dirty="0" smtClean="0"/>
              <a:t> – </a:t>
            </a:r>
            <a:r>
              <a:rPr lang="cs-CZ" dirty="0" err="1" smtClean="0"/>
              <a:t>Zubereitung</a:t>
            </a:r>
            <a:r>
              <a:rPr lang="cs-CZ" dirty="0" smtClean="0"/>
              <a:t> </a:t>
            </a:r>
            <a:r>
              <a:rPr lang="cs-CZ" dirty="0" err="1" smtClean="0"/>
              <a:t>und</a:t>
            </a:r>
            <a:r>
              <a:rPr lang="cs-CZ" dirty="0" smtClean="0"/>
              <a:t> </a:t>
            </a:r>
            <a:r>
              <a:rPr lang="cs-CZ" dirty="0" err="1" smtClean="0"/>
              <a:t>Helfen</a:t>
            </a:r>
            <a:endParaRPr lang="de-DE" dirty="0"/>
          </a:p>
          <a:p>
            <a:endParaRPr lang="de-DE" dirty="0"/>
          </a:p>
          <a:p>
            <a:r>
              <a:rPr lang="de-DE" dirty="0"/>
              <a:t>Wir bereiteten Tee, Milch, Kaffee und Saft zu. Wir haben auch Teller, Besteck, Servietten, Tassen zum Frühstück, Snack, Mittagessen und Abendessen vorbereitet. Wir trugen Essen und Trinken für jeden Kunden separat, keiner von ihnen musste aufstehen und sich darum kümmern. Wir transportierten auch Essen und Getränke zu unbeweglichen Kunden auf dem Zimmer.</a:t>
            </a:r>
          </a:p>
          <a:p>
            <a:endParaRPr lang="de-DE" dirty="0"/>
          </a:p>
          <a:p>
            <a:r>
              <a:rPr lang="de-DE" dirty="0"/>
              <a:t>Jeder Kunde hat eine Wasserflasche und ein Glas auf seinem </a:t>
            </a:r>
            <a:r>
              <a:rPr lang="cs-CZ" dirty="0" err="1" smtClean="0"/>
              <a:t>Platz</a:t>
            </a:r>
            <a:r>
              <a:rPr lang="cs-CZ" dirty="0" smtClean="0"/>
              <a:t> </a:t>
            </a:r>
            <a:r>
              <a:rPr lang="cs-CZ" dirty="0" err="1" smtClean="0"/>
              <a:t>im</a:t>
            </a:r>
            <a:r>
              <a:rPr lang="cs-CZ" dirty="0" smtClean="0"/>
              <a:t> </a:t>
            </a:r>
            <a:r>
              <a:rPr lang="de-DE" dirty="0" smtClean="0"/>
              <a:t>Esszimmer</a:t>
            </a:r>
            <a:r>
              <a:rPr lang="de-DE" dirty="0"/>
              <a:t>. Wir haben die leeren Flaschen </a:t>
            </a:r>
            <a:r>
              <a:rPr lang="cs-CZ" dirty="0" err="1" smtClean="0"/>
              <a:t>weggeräumt</a:t>
            </a:r>
            <a:r>
              <a:rPr lang="de-DE" dirty="0" smtClean="0"/>
              <a:t>, </a:t>
            </a:r>
            <a:r>
              <a:rPr lang="de-DE" dirty="0"/>
              <a:t>schmutzige Gläser ausgetauscht. </a:t>
            </a:r>
            <a:endParaRPr lang="cs-CZ" dirty="0"/>
          </a:p>
        </p:txBody>
      </p:sp>
    </p:spTree>
    <p:extLst>
      <p:ext uri="{BB962C8B-B14F-4D97-AF65-F5344CB8AC3E}">
        <p14:creationId xmlns:p14="http://schemas.microsoft.com/office/powerpoint/2010/main" val="115869233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a:t>NAŠE ÚKOLY</a:t>
            </a:r>
          </a:p>
        </p:txBody>
      </p:sp>
      <p:sp>
        <p:nvSpPr>
          <p:cNvPr id="3" name="Zástupný symbol pro obsah 2"/>
          <p:cNvSpPr txBox="1">
            <a:spLocks noGrp="1"/>
          </p:cNvSpPr>
          <p:nvPr>
            <p:ph idx="1"/>
          </p:nvPr>
        </p:nvSpPr>
        <p:spPr>
          <a:xfrm>
            <a:off x="827486" y="1706929"/>
            <a:ext cx="6709908" cy="4595015"/>
          </a:xfrm>
        </p:spPr>
        <p:txBody>
          <a:bodyPr>
            <a:normAutofit fontScale="92500" lnSpcReduction="10000"/>
          </a:bodyPr>
          <a:lstStyle/>
          <a:p>
            <a:pPr marL="0" lvl="0" indent="0">
              <a:buNone/>
            </a:pPr>
            <a:r>
              <a:rPr lang="cs-CZ" dirty="0"/>
              <a:t>PŘÍMÁ PÉČE </a:t>
            </a:r>
          </a:p>
          <a:p>
            <a:pPr lvl="0"/>
            <a:endParaRPr lang="cs-CZ" dirty="0"/>
          </a:p>
          <a:p>
            <a:pPr lvl="0"/>
            <a:r>
              <a:rPr lang="cs-CZ" dirty="0"/>
              <a:t>Z přímé péče jsme si vyzkoušely jen krmení klientů, kteří se již nemohli najíst sami. Také jsme jim dávaly napít. </a:t>
            </a:r>
          </a:p>
          <a:p>
            <a:pPr marL="0" lvl="0" indent="0">
              <a:buNone/>
            </a:pPr>
            <a:endParaRPr lang="cs-CZ" dirty="0"/>
          </a:p>
          <a:p>
            <a:pPr lvl="0"/>
            <a:endParaRPr lang="cs-CZ" dirty="0"/>
          </a:p>
          <a:p>
            <a:pPr marL="0" lvl="0" indent="0">
              <a:buNone/>
            </a:pPr>
            <a:r>
              <a:rPr lang="cs-CZ" dirty="0"/>
              <a:t>DOHLED NAD KLIENTY </a:t>
            </a:r>
          </a:p>
          <a:p>
            <a:pPr marL="0" lvl="0" indent="0">
              <a:buNone/>
            </a:pPr>
            <a:endParaRPr lang="cs-CZ" dirty="0"/>
          </a:p>
          <a:p>
            <a:pPr lvl="0"/>
            <a:r>
              <a:rPr lang="cs-CZ" dirty="0"/>
              <a:t>Občas byla potřeba klienty pohlídat, třeba na toaletě, když potřebovala pečovatelka odběhnout, nebo když museli rodinní příslušníci jít něco zařídit.</a:t>
            </a:r>
          </a:p>
        </p:txBody>
      </p:sp>
      <p:sp>
        <p:nvSpPr>
          <p:cNvPr id="6" name="Zástupný symbol pro číslo snímku 6"/>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3142512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Unsere</a:t>
            </a:r>
            <a:r>
              <a:rPr lang="cs-CZ" dirty="0" smtClean="0"/>
              <a:t> </a:t>
            </a:r>
            <a:r>
              <a:rPr lang="cs-CZ" dirty="0" err="1" smtClean="0"/>
              <a:t>Aufgaben</a:t>
            </a:r>
            <a:endParaRPr lang="cs-CZ" dirty="0"/>
          </a:p>
        </p:txBody>
      </p:sp>
      <p:sp>
        <p:nvSpPr>
          <p:cNvPr id="3" name="Zástupný symbol pro obsah 2"/>
          <p:cNvSpPr>
            <a:spLocks noGrp="1"/>
          </p:cNvSpPr>
          <p:nvPr>
            <p:ph idx="1"/>
          </p:nvPr>
        </p:nvSpPr>
        <p:spPr/>
        <p:txBody>
          <a:bodyPr>
            <a:normAutofit fontScale="92500" lnSpcReduction="10000"/>
          </a:bodyPr>
          <a:lstStyle/>
          <a:p>
            <a:r>
              <a:rPr lang="de-DE" dirty="0"/>
              <a:t>DIREKTE PFLEGE</a:t>
            </a:r>
          </a:p>
          <a:p>
            <a:endParaRPr lang="de-DE" dirty="0"/>
          </a:p>
          <a:p>
            <a:r>
              <a:rPr lang="de-DE" dirty="0"/>
              <a:t>Aus direkter Betreuung haben wir nur versucht, unsere Kunden zu füttern, die sich nicht mehr selbst ernähren konnten. Wir gaben ihnen auch ein Getränk.</a:t>
            </a:r>
          </a:p>
          <a:p>
            <a:endParaRPr lang="de-DE" dirty="0"/>
          </a:p>
          <a:p>
            <a:endParaRPr lang="de-DE" dirty="0"/>
          </a:p>
          <a:p>
            <a:r>
              <a:rPr lang="de-DE" dirty="0"/>
              <a:t>KUNDENÜBERWACHUNG</a:t>
            </a:r>
          </a:p>
          <a:p>
            <a:endParaRPr lang="de-DE" dirty="0"/>
          </a:p>
          <a:p>
            <a:r>
              <a:rPr lang="de-DE" dirty="0"/>
              <a:t>Manchmal war es notwendig, die Klienten zu bewachen, zum Beispiel auf der Toilette, wenn die Pflegekraft weglaufen musste oder wenn Familienmitglieder etwas erledigen mussten.</a:t>
            </a:r>
            <a:endParaRPr lang="cs-CZ" dirty="0"/>
          </a:p>
        </p:txBody>
      </p:sp>
    </p:spTree>
    <p:extLst>
      <p:ext uri="{BB962C8B-B14F-4D97-AF65-F5344CB8AC3E}">
        <p14:creationId xmlns:p14="http://schemas.microsoft.com/office/powerpoint/2010/main" val="158440056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dirty="0"/>
              <a:t>NAŠE </a:t>
            </a:r>
            <a:r>
              <a:rPr lang="cs-CZ" dirty="0" smtClean="0"/>
              <a:t>ÚKOLY </a:t>
            </a:r>
            <a:br>
              <a:rPr lang="cs-CZ" dirty="0" smtClean="0"/>
            </a:br>
            <a:r>
              <a:rPr lang="cs-CZ" dirty="0" smtClean="0"/>
              <a:t>UNSERE </a:t>
            </a:r>
            <a:r>
              <a:rPr lang="cs-CZ" dirty="0"/>
              <a:t>A</a:t>
            </a:r>
            <a:r>
              <a:rPr lang="cs-CZ" dirty="0" smtClean="0"/>
              <a:t>RBEIT</a:t>
            </a:r>
            <a:endParaRPr lang="cs-CZ" dirty="0"/>
          </a:p>
        </p:txBody>
      </p:sp>
      <p:sp>
        <p:nvSpPr>
          <p:cNvPr id="3" name="Zástupný symbol pro obsah 2"/>
          <p:cNvSpPr txBox="1">
            <a:spLocks noGrp="1"/>
          </p:cNvSpPr>
          <p:nvPr>
            <p:ph idx="1"/>
          </p:nvPr>
        </p:nvSpPr>
        <p:spPr>
          <a:xfrm>
            <a:off x="3122571" y="1762862"/>
            <a:ext cx="5481877" cy="4978506"/>
          </a:xfrm>
        </p:spPr>
        <p:txBody>
          <a:bodyPr>
            <a:normAutofit fontScale="85000" lnSpcReduction="20000"/>
          </a:bodyPr>
          <a:lstStyle/>
          <a:p>
            <a:pPr lvl="0">
              <a:lnSpc>
                <a:spcPct val="90000"/>
              </a:lnSpc>
            </a:pPr>
            <a:endParaRPr lang="cs-CZ" dirty="0"/>
          </a:p>
          <a:p>
            <a:pPr lvl="0">
              <a:lnSpc>
                <a:spcPct val="90000"/>
              </a:lnSpc>
            </a:pPr>
            <a:r>
              <a:rPr lang="cs-CZ" dirty="0"/>
              <a:t>Vyprané prádlo se rozřadí do komínků a označí jménem klienta, pak se musí roznést do jednotlivých pokojů a urovnat do skříně.</a:t>
            </a:r>
          </a:p>
          <a:p>
            <a:pPr lvl="0">
              <a:lnSpc>
                <a:spcPct val="90000"/>
              </a:lnSpc>
            </a:pPr>
            <a:endParaRPr lang="cs-CZ" dirty="0"/>
          </a:p>
          <a:p>
            <a:pPr lvl="0">
              <a:lnSpc>
                <a:spcPct val="90000"/>
              </a:lnSpc>
            </a:pPr>
            <a:r>
              <a:rPr lang="cs-CZ" dirty="0"/>
              <a:t>Před skládáním prádla do skříně bylo samozřejmostí poličky ve skříni vydezinfikovat</a:t>
            </a:r>
            <a:r>
              <a:rPr lang="cs-CZ" dirty="0" smtClean="0"/>
              <a:t>.</a:t>
            </a:r>
          </a:p>
          <a:p>
            <a:pPr lvl="0">
              <a:lnSpc>
                <a:spcPct val="90000"/>
              </a:lnSpc>
            </a:pPr>
            <a:endParaRPr lang="cs-CZ" dirty="0" smtClean="0"/>
          </a:p>
          <a:p>
            <a:pPr lvl="0">
              <a:lnSpc>
                <a:spcPct val="90000"/>
              </a:lnSpc>
            </a:pPr>
            <a:r>
              <a:rPr lang="de-DE" dirty="0"/>
              <a:t>Gewaschene Kleidungsstücke werden in Schornsteine unterteilt und mit dem Namen des Kunden gekennzeichnet, dann müssen sie auf einzelne Räume verteilt und im Schrank abgestellt werden.</a:t>
            </a:r>
          </a:p>
          <a:p>
            <a:pPr lvl="0">
              <a:lnSpc>
                <a:spcPct val="90000"/>
              </a:lnSpc>
            </a:pPr>
            <a:endParaRPr lang="de-DE" dirty="0"/>
          </a:p>
          <a:p>
            <a:pPr lvl="0">
              <a:lnSpc>
                <a:spcPct val="90000"/>
              </a:lnSpc>
            </a:pPr>
            <a:r>
              <a:rPr lang="de-DE" dirty="0"/>
              <a:t>Bevor die Wäsche in den Schrank gestellt wurde, war es üblich, die Regale im Schrank zu desinfizieren.</a:t>
            </a:r>
            <a:endParaRPr lang="cs-CZ" dirty="0"/>
          </a:p>
        </p:txBody>
      </p:sp>
      <p:pic>
        <p:nvPicPr>
          <p:cNvPr id="4" name="Obrázek 4"/>
          <p:cNvPicPr>
            <a:picLocks noChangeAspect="1"/>
          </p:cNvPicPr>
          <p:nvPr/>
        </p:nvPicPr>
        <p:blipFill>
          <a:blip r:embed="rId2"/>
          <a:stretch>
            <a:fillRect/>
          </a:stretch>
        </p:blipFill>
        <p:spPr>
          <a:xfrm>
            <a:off x="484587" y="1766748"/>
            <a:ext cx="2487650" cy="4422486"/>
          </a:xfrm>
          <a:prstGeom prst="rect">
            <a:avLst/>
          </a:prstGeom>
          <a:noFill/>
          <a:ln>
            <a:noFill/>
          </a:ln>
        </p:spPr>
      </p:pic>
    </p:spTree>
    <p:extLst>
      <p:ext uri="{BB962C8B-B14F-4D97-AF65-F5344CB8AC3E}">
        <p14:creationId xmlns:p14="http://schemas.microsoft.com/office/powerpoint/2010/main" val="1720094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a:t>NAŠE ÚKOLY</a:t>
            </a:r>
          </a:p>
        </p:txBody>
      </p:sp>
      <p:sp>
        <p:nvSpPr>
          <p:cNvPr id="3" name="Zástupný symbol pro obsah 2"/>
          <p:cNvSpPr txBox="1">
            <a:spLocks noGrp="1"/>
          </p:cNvSpPr>
          <p:nvPr>
            <p:ph idx="1"/>
          </p:nvPr>
        </p:nvSpPr>
        <p:spPr>
          <a:xfrm>
            <a:off x="5376748" y="1853251"/>
            <a:ext cx="2361668" cy="4189204"/>
          </a:xfrm>
        </p:spPr>
        <p:txBody>
          <a:bodyPr>
            <a:normAutofit/>
          </a:bodyPr>
          <a:lstStyle/>
          <a:p>
            <a:pPr marL="0" lvl="0" indent="0">
              <a:lnSpc>
                <a:spcPct val="80000"/>
              </a:lnSpc>
              <a:buNone/>
            </a:pPr>
            <a:r>
              <a:rPr lang="cs-CZ" sz="1900" dirty="0"/>
              <a:t>DOPLŇOVÁNÍ POMLŮCEK</a:t>
            </a:r>
          </a:p>
          <a:p>
            <a:pPr marL="0" lvl="0" indent="0">
              <a:lnSpc>
                <a:spcPct val="80000"/>
              </a:lnSpc>
              <a:buNone/>
            </a:pPr>
            <a:endParaRPr lang="cs-CZ" sz="1900" dirty="0"/>
          </a:p>
          <a:p>
            <a:pPr>
              <a:lnSpc>
                <a:spcPct val="80000"/>
              </a:lnSpc>
            </a:pPr>
            <a:r>
              <a:rPr lang="cs-CZ" sz="1900" dirty="0"/>
              <a:t>Pleny, ručníky, utěrky a ubrousky</a:t>
            </a:r>
            <a:r>
              <a:rPr lang="cs-CZ" sz="1900" dirty="0" smtClean="0"/>
              <a:t>.</a:t>
            </a:r>
          </a:p>
          <a:p>
            <a:pPr>
              <a:lnSpc>
                <a:spcPct val="80000"/>
              </a:lnSpc>
            </a:pPr>
            <a:endParaRPr lang="cs-CZ" sz="1900" dirty="0"/>
          </a:p>
          <a:p>
            <a:pPr>
              <a:lnSpc>
                <a:spcPct val="80000"/>
              </a:lnSpc>
            </a:pPr>
            <a:endParaRPr lang="cs-CZ" sz="1900" dirty="0" smtClean="0"/>
          </a:p>
          <a:p>
            <a:pPr>
              <a:lnSpc>
                <a:spcPct val="80000"/>
              </a:lnSpc>
            </a:pPr>
            <a:r>
              <a:rPr lang="de-DE" sz="1900" dirty="0"/>
              <a:t>ERGÄNZUNG DER </a:t>
            </a:r>
            <a:r>
              <a:rPr lang="cs-CZ" sz="1900" dirty="0" err="1" smtClean="0"/>
              <a:t>Hilfsmittel</a:t>
            </a:r>
            <a:endParaRPr lang="de-DE" sz="1900" dirty="0"/>
          </a:p>
          <a:p>
            <a:pPr>
              <a:lnSpc>
                <a:spcPct val="80000"/>
              </a:lnSpc>
            </a:pPr>
            <a:endParaRPr lang="de-DE" sz="1900" dirty="0"/>
          </a:p>
          <a:p>
            <a:pPr>
              <a:lnSpc>
                <a:spcPct val="80000"/>
              </a:lnSpc>
            </a:pPr>
            <a:r>
              <a:rPr lang="de-DE" sz="1900" dirty="0"/>
              <a:t>Windeln, Handtücher, Geschirrtücher und Servietten.</a:t>
            </a:r>
            <a:endParaRPr lang="cs-CZ" sz="1900" dirty="0"/>
          </a:p>
          <a:p>
            <a:pPr lvl="0">
              <a:lnSpc>
                <a:spcPct val="80000"/>
              </a:lnSpc>
            </a:pPr>
            <a:endParaRPr lang="cs-CZ" sz="1900" dirty="0"/>
          </a:p>
        </p:txBody>
      </p:sp>
      <p:pic>
        <p:nvPicPr>
          <p:cNvPr id="4" name="Obrázek 4"/>
          <p:cNvPicPr>
            <a:picLocks noChangeAspect="1"/>
          </p:cNvPicPr>
          <p:nvPr/>
        </p:nvPicPr>
        <p:blipFill>
          <a:blip r:embed="rId2"/>
          <a:stretch>
            <a:fillRect/>
          </a:stretch>
        </p:blipFill>
        <p:spPr>
          <a:xfrm>
            <a:off x="2935245" y="1853252"/>
            <a:ext cx="2347267" cy="4172919"/>
          </a:xfrm>
          <a:prstGeom prst="rect">
            <a:avLst/>
          </a:prstGeom>
          <a:noFill/>
          <a:ln>
            <a:noFill/>
          </a:ln>
        </p:spPr>
      </p:pic>
      <p:pic>
        <p:nvPicPr>
          <p:cNvPr id="5" name="Obrázek 6"/>
          <p:cNvPicPr>
            <a:picLocks noChangeAspect="1"/>
          </p:cNvPicPr>
          <p:nvPr/>
        </p:nvPicPr>
        <p:blipFill>
          <a:blip r:embed="rId3"/>
          <a:stretch>
            <a:fillRect/>
          </a:stretch>
        </p:blipFill>
        <p:spPr>
          <a:xfrm>
            <a:off x="484587" y="1853251"/>
            <a:ext cx="2356429" cy="4189204"/>
          </a:xfrm>
          <a:prstGeom prst="rect">
            <a:avLst/>
          </a:prstGeom>
          <a:noFill/>
          <a:ln>
            <a:noFill/>
          </a:ln>
        </p:spPr>
      </p:pic>
    </p:spTree>
    <p:extLst>
      <p:ext uri="{BB962C8B-B14F-4D97-AF65-F5344CB8AC3E}">
        <p14:creationId xmlns:p14="http://schemas.microsoft.com/office/powerpoint/2010/main" val="3740938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sz="3600" dirty="0" smtClean="0"/>
              <a:t>Aktivity obyvatel. </a:t>
            </a:r>
            <a:br>
              <a:rPr lang="cs-CZ" sz="3600" dirty="0" smtClean="0"/>
            </a:br>
            <a:r>
              <a:rPr lang="cs-CZ" sz="3600" dirty="0" err="1" smtClean="0"/>
              <a:t>Aktivitäten</a:t>
            </a:r>
            <a:r>
              <a:rPr lang="cs-CZ" sz="3600" dirty="0" smtClean="0"/>
              <a:t> der </a:t>
            </a:r>
            <a:r>
              <a:rPr lang="cs-CZ" sz="3600" dirty="0" err="1" smtClean="0"/>
              <a:t>Bewohner</a:t>
            </a:r>
            <a:r>
              <a:rPr lang="cs-CZ" sz="3600" dirty="0" smtClean="0"/>
              <a:t>.</a:t>
            </a:r>
            <a:endParaRPr lang="cs-CZ" sz="3600" dirty="0"/>
          </a:p>
        </p:txBody>
      </p:sp>
      <p:sp>
        <p:nvSpPr>
          <p:cNvPr id="3" name="Zástupný symbol pro obsah 2"/>
          <p:cNvSpPr txBox="1">
            <a:spLocks noGrp="1"/>
          </p:cNvSpPr>
          <p:nvPr>
            <p:ph idx="1"/>
          </p:nvPr>
        </p:nvSpPr>
        <p:spPr>
          <a:xfrm>
            <a:off x="3005360" y="2102343"/>
            <a:ext cx="5671096" cy="4656801"/>
          </a:xfrm>
        </p:spPr>
        <p:txBody>
          <a:bodyPr>
            <a:normAutofit lnSpcReduction="10000"/>
          </a:bodyPr>
          <a:lstStyle/>
          <a:p>
            <a:pPr lvl="0"/>
            <a:r>
              <a:rPr lang="cs-CZ" dirty="0"/>
              <a:t>V </a:t>
            </a:r>
            <a:r>
              <a:rPr lang="cs-CZ" dirty="0" err="1"/>
              <a:t>ProCurandu</a:t>
            </a:r>
            <a:r>
              <a:rPr lang="cs-CZ" dirty="0"/>
              <a:t> probíhá mnoho terapií, např. aromaterapie, </a:t>
            </a:r>
            <a:r>
              <a:rPr lang="cs-CZ" dirty="0" smtClean="0"/>
              <a:t>muzikoterapie</a:t>
            </a:r>
            <a:endParaRPr lang="cs-CZ" dirty="0"/>
          </a:p>
          <a:p>
            <a:pPr lvl="0"/>
            <a:r>
              <a:rPr lang="cs-CZ" dirty="0"/>
              <a:t>Klienti si mohou procvičovat mozek zpěvem, říkankami apod. Také mohou péct a vařit. </a:t>
            </a:r>
          </a:p>
          <a:p>
            <a:pPr lvl="0"/>
            <a:r>
              <a:rPr lang="de-DE" dirty="0" err="1"/>
              <a:t>ProCurand</a:t>
            </a:r>
            <a:r>
              <a:rPr lang="de-DE" dirty="0"/>
              <a:t> hat viele Therapien, wie Aromatherapie, Musiktherapie</a:t>
            </a:r>
          </a:p>
          <a:p>
            <a:pPr lvl="0"/>
            <a:r>
              <a:rPr lang="de-DE" dirty="0"/>
              <a:t>Kunden können das Gehirn durch Singen, Reimen usw. üben. Sie können auch backen und kochen.</a:t>
            </a:r>
            <a:endParaRPr lang="cs-CZ" dirty="0"/>
          </a:p>
        </p:txBody>
      </p:sp>
      <p:pic>
        <p:nvPicPr>
          <p:cNvPr id="4" name="Zástupný symbol pro obsah 7"/>
          <p:cNvPicPr>
            <a:picLocks noChangeAspect="1"/>
          </p:cNvPicPr>
          <p:nvPr/>
        </p:nvPicPr>
        <p:blipFill>
          <a:blip r:embed="rId2"/>
          <a:stretch>
            <a:fillRect/>
          </a:stretch>
        </p:blipFill>
        <p:spPr>
          <a:xfrm>
            <a:off x="484587" y="2102342"/>
            <a:ext cx="2391796" cy="4252088"/>
          </a:xfrm>
          <a:prstGeom prst="rect">
            <a:avLst/>
          </a:prstGeom>
          <a:noFill/>
          <a:ln>
            <a:noFill/>
          </a:ln>
        </p:spPr>
      </p:pic>
    </p:spTree>
    <p:extLst>
      <p:ext uri="{BB962C8B-B14F-4D97-AF65-F5344CB8AC3E}">
        <p14:creationId xmlns:p14="http://schemas.microsoft.com/office/powerpoint/2010/main" val="100007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dirty="0" smtClean="0"/>
              <a:t>Další aktivity. </a:t>
            </a:r>
            <a:r>
              <a:rPr lang="cs-CZ" dirty="0" err="1" smtClean="0"/>
              <a:t>Weitere</a:t>
            </a:r>
            <a:r>
              <a:rPr lang="cs-CZ" dirty="0" smtClean="0"/>
              <a:t> </a:t>
            </a:r>
            <a:r>
              <a:rPr lang="cs-CZ" dirty="0" err="1" smtClean="0"/>
              <a:t>Aktivitäten</a:t>
            </a:r>
            <a:endParaRPr lang="cs-CZ" dirty="0"/>
          </a:p>
        </p:txBody>
      </p:sp>
      <p:sp>
        <p:nvSpPr>
          <p:cNvPr id="3" name="Zástupný symbol pro obsah 2"/>
          <p:cNvSpPr txBox="1">
            <a:spLocks noGrp="1"/>
          </p:cNvSpPr>
          <p:nvPr>
            <p:ph idx="1"/>
          </p:nvPr>
        </p:nvSpPr>
        <p:spPr>
          <a:xfrm>
            <a:off x="3014632" y="2174791"/>
            <a:ext cx="5877847" cy="4195477"/>
          </a:xfrm>
        </p:spPr>
        <p:txBody>
          <a:bodyPr>
            <a:normAutofit fontScale="85000" lnSpcReduction="10000"/>
          </a:bodyPr>
          <a:lstStyle/>
          <a:p>
            <a:pPr lvl="0">
              <a:lnSpc>
                <a:spcPct val="90000"/>
              </a:lnSpc>
            </a:pPr>
            <a:r>
              <a:rPr lang="cs-CZ" dirty="0"/>
              <a:t>Klienti nacvičují dovednosti např. orientaci v prostoru, motoriku, poznávání předmětů apod. V </a:t>
            </a:r>
            <a:r>
              <a:rPr lang="cs-CZ" dirty="0" err="1"/>
              <a:t>ProCurandu</a:t>
            </a:r>
            <a:r>
              <a:rPr lang="cs-CZ" dirty="0"/>
              <a:t> se nachází i </a:t>
            </a:r>
            <a:r>
              <a:rPr lang="cs-CZ" dirty="0" smtClean="0"/>
              <a:t>čítárna, kaple, dílna</a:t>
            </a:r>
            <a:endParaRPr lang="cs-CZ" dirty="0"/>
          </a:p>
          <a:p>
            <a:pPr lvl="0">
              <a:lnSpc>
                <a:spcPct val="90000"/>
              </a:lnSpc>
            </a:pPr>
            <a:endParaRPr lang="cs-CZ" dirty="0"/>
          </a:p>
          <a:p>
            <a:pPr lvl="0">
              <a:lnSpc>
                <a:spcPct val="90000"/>
              </a:lnSpc>
            </a:pPr>
            <a:r>
              <a:rPr lang="cs-CZ" dirty="0"/>
              <a:t>Návštěvy příbuzných klientů jsou časově neomezené. </a:t>
            </a:r>
            <a:endParaRPr lang="cs-CZ" dirty="0" smtClean="0"/>
          </a:p>
          <a:p>
            <a:pPr lvl="0">
              <a:lnSpc>
                <a:spcPct val="90000"/>
              </a:lnSpc>
            </a:pPr>
            <a:endParaRPr lang="cs-CZ" dirty="0" smtClean="0"/>
          </a:p>
          <a:p>
            <a:pPr lvl="0">
              <a:lnSpc>
                <a:spcPct val="90000"/>
              </a:lnSpc>
            </a:pPr>
            <a:r>
              <a:rPr lang="de-DE" dirty="0"/>
              <a:t>Kunden üben Fähigkeiten wie Orientierung im Raum, </a:t>
            </a:r>
            <a:r>
              <a:rPr lang="de-DE" dirty="0" smtClean="0"/>
              <a:t>Erlernen </a:t>
            </a:r>
            <a:r>
              <a:rPr lang="de-DE" dirty="0"/>
              <a:t>von Objekten usw. In </a:t>
            </a:r>
            <a:r>
              <a:rPr lang="de-DE" dirty="0" err="1" smtClean="0"/>
              <a:t>ProCurand</a:t>
            </a:r>
            <a:r>
              <a:rPr lang="de-DE" dirty="0" smtClean="0"/>
              <a:t> </a:t>
            </a:r>
            <a:r>
              <a:rPr lang="de-DE" dirty="0"/>
              <a:t>gibt es auch einen Lesesaal, eine Kapelle und eine Werkstatt</a:t>
            </a:r>
          </a:p>
          <a:p>
            <a:pPr lvl="0">
              <a:lnSpc>
                <a:spcPct val="90000"/>
              </a:lnSpc>
            </a:pPr>
            <a:endParaRPr lang="de-DE" dirty="0"/>
          </a:p>
          <a:p>
            <a:pPr lvl="0">
              <a:lnSpc>
                <a:spcPct val="90000"/>
              </a:lnSpc>
            </a:pPr>
            <a:r>
              <a:rPr lang="de-DE" dirty="0"/>
              <a:t>Besuche </a:t>
            </a:r>
            <a:r>
              <a:rPr lang="cs-CZ" dirty="0" smtClean="0"/>
              <a:t>von </a:t>
            </a:r>
            <a:r>
              <a:rPr lang="cs-CZ" dirty="0"/>
              <a:t>V</a:t>
            </a:r>
            <a:r>
              <a:rPr lang="de-DE" dirty="0" err="1" smtClean="0"/>
              <a:t>erwandten</a:t>
            </a:r>
            <a:r>
              <a:rPr lang="de-DE" dirty="0" smtClean="0"/>
              <a:t> </a:t>
            </a:r>
            <a:r>
              <a:rPr lang="cs-CZ" dirty="0" smtClean="0"/>
              <a:t>der </a:t>
            </a:r>
            <a:r>
              <a:rPr lang="de-DE" dirty="0" smtClean="0"/>
              <a:t>Kunden </a:t>
            </a:r>
            <a:r>
              <a:rPr lang="de-DE" dirty="0"/>
              <a:t>sind zeitlich unbegrenzt.</a:t>
            </a:r>
            <a:endParaRPr lang="cs-CZ" dirty="0"/>
          </a:p>
        </p:txBody>
      </p:sp>
      <p:pic>
        <p:nvPicPr>
          <p:cNvPr id="4" name="Obrázek 3"/>
          <p:cNvPicPr>
            <a:picLocks noChangeAspect="1"/>
          </p:cNvPicPr>
          <p:nvPr/>
        </p:nvPicPr>
        <p:blipFill>
          <a:blip r:embed="rId2"/>
          <a:stretch>
            <a:fillRect/>
          </a:stretch>
        </p:blipFill>
        <p:spPr>
          <a:xfrm>
            <a:off x="571889" y="2174790"/>
            <a:ext cx="2291408" cy="4073606"/>
          </a:xfrm>
          <a:prstGeom prst="rect">
            <a:avLst/>
          </a:prstGeom>
          <a:noFill/>
          <a:ln>
            <a:noFill/>
          </a:ln>
        </p:spPr>
      </p:pic>
      <p:sp>
        <p:nvSpPr>
          <p:cNvPr id="7" name="Zástupný symbol pro číslo snímku 6"/>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241949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6225"/>
            <a:ext cx="7326313" cy="541338"/>
          </a:xfrm>
        </p:spPr>
        <p:txBody>
          <a:bodyPr/>
          <a:lstStyle/>
          <a:p>
            <a:pPr eaLnBrk="1" hangingPunct="1"/>
            <a:r>
              <a:rPr lang="cs-CZ" altLang="cs-CZ" dirty="0" err="1" smtClean="0">
                <a:latin typeface="Book Antiqua" panose="02040602050305030304" pitchFamily="18" charset="0"/>
              </a:rPr>
              <a:t>Rattenberg</a:t>
            </a:r>
            <a:endParaRPr lang="cs-CZ" altLang="cs-CZ" dirty="0" smtClean="0">
              <a:latin typeface="Book Antiqua" panose="02040602050305030304" pitchFamily="18" charset="0"/>
            </a:endParaRPr>
          </a:p>
        </p:txBody>
      </p:sp>
      <p:sp>
        <p:nvSpPr>
          <p:cNvPr id="7171" name="Rectangle 3"/>
          <p:cNvSpPr>
            <a:spLocks noGrp="1" noChangeArrowheads="1"/>
          </p:cNvSpPr>
          <p:nvPr>
            <p:ph type="body" sz="half" idx="1"/>
          </p:nvPr>
        </p:nvSpPr>
        <p:spPr>
          <a:xfrm>
            <a:off x="457200" y="817563"/>
            <a:ext cx="8050213" cy="1255712"/>
          </a:xfrm>
        </p:spPr>
        <p:txBody>
          <a:bodyPr>
            <a:normAutofit/>
          </a:bodyPr>
          <a:lstStyle/>
          <a:p>
            <a:pPr eaLnBrk="1" hangingPunct="1"/>
            <a:r>
              <a:rPr lang="en-US" altLang="cs-CZ" sz="1800" dirty="0" smtClean="0"/>
              <a:t>https://www.youtube.com/watch?v=tO0k0QRTwOk</a:t>
            </a:r>
          </a:p>
          <a:p>
            <a:pPr eaLnBrk="1" hangingPunct="1"/>
            <a:r>
              <a:rPr lang="en-US" altLang="cs-CZ" sz="1800" dirty="0" smtClean="0"/>
              <a:t>https://www.youtube.com/watch?v=yoT_1N19B-M</a:t>
            </a:r>
          </a:p>
          <a:p>
            <a:pPr eaLnBrk="1" hangingPunct="1"/>
            <a:endParaRPr lang="en-US" altLang="cs-CZ" sz="2400" dirty="0" smtClean="0"/>
          </a:p>
        </p:txBody>
      </p:sp>
      <p:pic>
        <p:nvPicPr>
          <p:cNvPr id="7172"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165225" y="2209800"/>
            <a:ext cx="6127750" cy="1895475"/>
          </a:xfrm>
          <a:extLst>
            <a:ext uri="{91240B29-F687-4F45-9708-019B960494DF}">
              <a14:hiddenLine xmlns:a14="http://schemas.microsoft.com/office/drawing/2010/main" w="9525" cap="flat" cmpd="sng">
                <a:solidFill>
                  <a:srgbClr val="000000"/>
                </a:solidFill>
                <a:bevel/>
                <a:headEnd/>
                <a:tailEnd/>
              </a14:hiddenLine>
            </a:ext>
          </a:extLst>
        </p:spPr>
      </p:pic>
      <p:pic>
        <p:nvPicPr>
          <p:cNvPr id="7173" name="Pictur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165225" y="4391025"/>
            <a:ext cx="6103938" cy="1757363"/>
          </a:xfrm>
          <a:extLst>
            <a:ext uri="{91240B29-F687-4F45-9708-019B960494DF}">
              <a14:hiddenLine xmlns:a14="http://schemas.microsoft.com/office/drawing/2010/main" w="9525" cap="flat" cmpd="sng">
                <a:solidFill>
                  <a:srgbClr val="000000"/>
                </a:solidFill>
                <a:bevel/>
                <a:headEnd/>
                <a:tailEnd/>
              </a14:hiddenLine>
            </a:ext>
          </a:extLst>
        </p:spPr>
      </p:pic>
    </p:spTree>
    <p:extLst>
      <p:ext uri="{BB962C8B-B14F-4D97-AF65-F5344CB8AC3E}">
        <p14:creationId xmlns:p14="http://schemas.microsoft.com/office/powerpoint/2010/main" val="233566114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dirty="0"/>
              <a:t>VE VOLNÉM </a:t>
            </a:r>
            <a:r>
              <a:rPr lang="cs-CZ" dirty="0" smtClean="0"/>
              <a:t>ČASE. UNSERE FREIZEIT</a:t>
            </a:r>
            <a:endParaRPr lang="cs-CZ" dirty="0"/>
          </a:p>
        </p:txBody>
      </p:sp>
      <p:sp>
        <p:nvSpPr>
          <p:cNvPr id="3" name="Zástupný symbol pro obsah 2"/>
          <p:cNvSpPr txBox="1">
            <a:spLocks noGrp="1"/>
          </p:cNvSpPr>
          <p:nvPr>
            <p:ph idx="1"/>
          </p:nvPr>
        </p:nvSpPr>
        <p:spPr>
          <a:xfrm>
            <a:off x="5984016" y="2780928"/>
            <a:ext cx="2620432" cy="3240359"/>
          </a:xfrm>
        </p:spPr>
        <p:txBody>
          <a:bodyPr>
            <a:normAutofit lnSpcReduction="10000"/>
          </a:bodyPr>
          <a:lstStyle/>
          <a:p>
            <a:pPr marL="0" lvl="0" indent="0">
              <a:lnSpc>
                <a:spcPct val="90000"/>
              </a:lnSpc>
              <a:buNone/>
            </a:pPr>
            <a:r>
              <a:rPr lang="cs-CZ" dirty="0"/>
              <a:t>  </a:t>
            </a:r>
          </a:p>
          <a:p>
            <a:pPr lvl="0">
              <a:lnSpc>
                <a:spcPct val="90000"/>
              </a:lnSpc>
            </a:pPr>
            <a:r>
              <a:rPr lang="cs-CZ" dirty="0" smtClean="0"/>
              <a:t>zmrzlinový </a:t>
            </a:r>
            <a:r>
              <a:rPr lang="cs-CZ" dirty="0"/>
              <a:t>pohár + výborná káva</a:t>
            </a:r>
            <a:r>
              <a:rPr lang="cs-CZ" dirty="0" smtClean="0"/>
              <a:t>.</a:t>
            </a:r>
          </a:p>
          <a:p>
            <a:pPr lvl="0">
              <a:lnSpc>
                <a:spcPct val="90000"/>
              </a:lnSpc>
            </a:pPr>
            <a:endParaRPr lang="cs-CZ" dirty="0"/>
          </a:p>
          <a:p>
            <a:pPr lvl="0">
              <a:lnSpc>
                <a:spcPct val="90000"/>
              </a:lnSpc>
            </a:pPr>
            <a:r>
              <a:rPr lang="cs-CZ" dirty="0" err="1"/>
              <a:t>Eisbecher</a:t>
            </a:r>
            <a:r>
              <a:rPr lang="cs-CZ" dirty="0"/>
              <a:t> + </a:t>
            </a:r>
            <a:r>
              <a:rPr lang="cs-CZ" dirty="0" err="1"/>
              <a:t>leckerer</a:t>
            </a:r>
            <a:r>
              <a:rPr lang="cs-CZ" dirty="0"/>
              <a:t> </a:t>
            </a:r>
            <a:r>
              <a:rPr lang="cs-CZ" dirty="0" err="1"/>
              <a:t>Kaffee</a:t>
            </a:r>
            <a:r>
              <a:rPr lang="cs-CZ" dirty="0"/>
              <a:t>.</a:t>
            </a:r>
          </a:p>
        </p:txBody>
      </p:sp>
      <p:pic>
        <p:nvPicPr>
          <p:cNvPr id="4" name="Obrázek 4"/>
          <p:cNvPicPr>
            <a:picLocks noChangeAspect="1"/>
          </p:cNvPicPr>
          <p:nvPr/>
        </p:nvPicPr>
        <p:blipFill>
          <a:blip r:embed="rId2"/>
          <a:stretch>
            <a:fillRect/>
          </a:stretch>
        </p:blipFill>
        <p:spPr>
          <a:xfrm>
            <a:off x="484587" y="1577542"/>
            <a:ext cx="2627354" cy="4670855"/>
          </a:xfrm>
          <a:prstGeom prst="rect">
            <a:avLst/>
          </a:prstGeom>
          <a:noFill/>
          <a:ln>
            <a:noFill/>
          </a:ln>
        </p:spPr>
      </p:pic>
      <p:pic>
        <p:nvPicPr>
          <p:cNvPr id="5" name="Obrázek 5"/>
          <p:cNvPicPr>
            <a:picLocks noChangeAspect="1"/>
          </p:cNvPicPr>
          <p:nvPr/>
        </p:nvPicPr>
        <p:blipFill>
          <a:blip r:embed="rId3"/>
          <a:stretch>
            <a:fillRect/>
          </a:stretch>
        </p:blipFill>
        <p:spPr>
          <a:xfrm>
            <a:off x="3234301" y="1577542"/>
            <a:ext cx="2627354" cy="4670855"/>
          </a:xfrm>
          <a:prstGeom prst="rect">
            <a:avLst/>
          </a:prstGeom>
          <a:noFill/>
          <a:ln>
            <a:noFill/>
          </a:ln>
        </p:spPr>
      </p:pic>
    </p:spTree>
    <p:extLst>
      <p:ext uri="{BB962C8B-B14F-4D97-AF65-F5344CB8AC3E}">
        <p14:creationId xmlns:p14="http://schemas.microsoft.com/office/powerpoint/2010/main" val="3212332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dirty="0" smtClean="0"/>
              <a:t>Náš volný čas. </a:t>
            </a:r>
            <a:br>
              <a:rPr lang="cs-CZ" dirty="0" smtClean="0"/>
            </a:br>
            <a:r>
              <a:rPr lang="cs-CZ" dirty="0" err="1" smtClean="0"/>
              <a:t>Unsere</a:t>
            </a:r>
            <a:r>
              <a:rPr lang="cs-CZ" dirty="0" smtClean="0"/>
              <a:t> </a:t>
            </a:r>
            <a:r>
              <a:rPr lang="cs-CZ" dirty="0" err="1" smtClean="0"/>
              <a:t>Freizeit</a:t>
            </a:r>
            <a:endParaRPr lang="cs-CZ" dirty="0"/>
          </a:p>
        </p:txBody>
      </p:sp>
      <p:sp>
        <p:nvSpPr>
          <p:cNvPr id="3" name="Zástupný symbol pro obsah 2"/>
          <p:cNvSpPr txBox="1">
            <a:spLocks noGrp="1"/>
          </p:cNvSpPr>
          <p:nvPr>
            <p:ph idx="1"/>
          </p:nvPr>
        </p:nvSpPr>
        <p:spPr>
          <a:xfrm>
            <a:off x="5054709" y="2636912"/>
            <a:ext cx="2609565" cy="3677394"/>
          </a:xfrm>
        </p:spPr>
        <p:txBody>
          <a:bodyPr>
            <a:normAutofit/>
          </a:bodyPr>
          <a:lstStyle/>
          <a:p>
            <a:pPr marL="0" lvl="0" indent="0">
              <a:buNone/>
            </a:pPr>
            <a:r>
              <a:rPr lang="cs-CZ" dirty="0"/>
              <a:t>  </a:t>
            </a:r>
          </a:p>
          <a:p>
            <a:pPr lvl="0"/>
            <a:r>
              <a:rPr lang="cs-CZ" dirty="0"/>
              <a:t>Naše oblíbená internetová </a:t>
            </a:r>
            <a:r>
              <a:rPr lang="cs-CZ" dirty="0" smtClean="0"/>
              <a:t>kavárna</a:t>
            </a:r>
          </a:p>
          <a:p>
            <a:pPr lvl="0"/>
            <a:endParaRPr lang="cs-CZ" dirty="0"/>
          </a:p>
          <a:p>
            <a:pPr lvl="0"/>
            <a:r>
              <a:rPr lang="cs-CZ" dirty="0" err="1"/>
              <a:t>Unser</a:t>
            </a:r>
            <a:r>
              <a:rPr lang="cs-CZ" dirty="0"/>
              <a:t> </a:t>
            </a:r>
            <a:r>
              <a:rPr lang="cs-CZ" dirty="0" err="1"/>
              <a:t>Lieblings-Internetcafe</a:t>
            </a:r>
            <a:endParaRPr lang="cs-CZ" dirty="0"/>
          </a:p>
        </p:txBody>
      </p:sp>
      <p:pic>
        <p:nvPicPr>
          <p:cNvPr id="4" name="Obrázek 6"/>
          <p:cNvPicPr>
            <a:picLocks noChangeAspect="1"/>
          </p:cNvPicPr>
          <p:nvPr/>
        </p:nvPicPr>
        <p:blipFill>
          <a:blip r:embed="rId2"/>
          <a:stretch>
            <a:fillRect/>
          </a:stretch>
        </p:blipFill>
        <p:spPr>
          <a:xfrm>
            <a:off x="484586" y="1754395"/>
            <a:ext cx="4464297" cy="4464301"/>
          </a:xfrm>
          <a:prstGeom prst="rect">
            <a:avLst/>
          </a:prstGeom>
          <a:noFill/>
          <a:ln>
            <a:noFill/>
          </a:ln>
        </p:spPr>
      </p:pic>
    </p:spTree>
    <p:extLst>
      <p:ext uri="{BB962C8B-B14F-4D97-AF65-F5344CB8AC3E}">
        <p14:creationId xmlns:p14="http://schemas.microsoft.com/office/powerpoint/2010/main" val="2396238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dirty="0"/>
              <a:t>Náš volný čas. </a:t>
            </a:r>
            <a:br>
              <a:rPr lang="cs-CZ" dirty="0"/>
            </a:br>
            <a:r>
              <a:rPr lang="cs-CZ" dirty="0" err="1"/>
              <a:t>Unsere</a:t>
            </a:r>
            <a:r>
              <a:rPr lang="cs-CZ" dirty="0"/>
              <a:t> </a:t>
            </a:r>
            <a:r>
              <a:rPr lang="cs-CZ" dirty="0" err="1"/>
              <a:t>Freizeit</a:t>
            </a:r>
            <a:endParaRPr lang="cs-CZ" dirty="0"/>
          </a:p>
        </p:txBody>
      </p:sp>
      <p:sp>
        <p:nvSpPr>
          <p:cNvPr id="3" name="Zástupný symbol pro obsah 2"/>
          <p:cNvSpPr txBox="1">
            <a:spLocks noGrp="1"/>
          </p:cNvSpPr>
          <p:nvPr>
            <p:ph idx="1"/>
          </p:nvPr>
        </p:nvSpPr>
        <p:spPr>
          <a:xfrm>
            <a:off x="6012160" y="1472353"/>
            <a:ext cx="2592288" cy="5050112"/>
          </a:xfrm>
        </p:spPr>
        <p:txBody>
          <a:bodyPr>
            <a:normAutofit/>
          </a:bodyPr>
          <a:lstStyle/>
          <a:p>
            <a:pPr marL="0" lvl="0" indent="0">
              <a:buNone/>
            </a:pPr>
            <a:r>
              <a:rPr lang="cs-CZ" dirty="0"/>
              <a:t>  </a:t>
            </a:r>
          </a:p>
          <a:p>
            <a:pPr marL="0" lvl="0" indent="0">
              <a:lnSpc>
                <a:spcPct val="110000"/>
              </a:lnSpc>
              <a:buNone/>
            </a:pPr>
            <a:r>
              <a:rPr lang="cs-CZ" dirty="0"/>
              <a:t>Náměstí s nádhernou </a:t>
            </a:r>
            <a:r>
              <a:rPr lang="cs-CZ" dirty="0" smtClean="0"/>
              <a:t>kašnou</a:t>
            </a:r>
          </a:p>
          <a:p>
            <a:pPr marL="0" lvl="0" indent="0">
              <a:lnSpc>
                <a:spcPct val="110000"/>
              </a:lnSpc>
              <a:buNone/>
            </a:pPr>
            <a:r>
              <a:rPr lang="cs-CZ" dirty="0" smtClean="0"/>
              <a:t>fontánou </a:t>
            </a:r>
          </a:p>
          <a:p>
            <a:pPr marL="0" lvl="0" indent="0">
              <a:lnSpc>
                <a:spcPct val="110000"/>
              </a:lnSpc>
              <a:buNone/>
            </a:pPr>
            <a:r>
              <a:rPr lang="cs-CZ" dirty="0" smtClean="0"/>
              <a:t>(</a:t>
            </a:r>
            <a:r>
              <a:rPr lang="cs-CZ" dirty="0"/>
              <a:t>a maršálem Nicolasem </a:t>
            </a:r>
            <a:r>
              <a:rPr lang="cs-CZ" dirty="0" err="1"/>
              <a:t>Lucknerem</a:t>
            </a:r>
            <a:r>
              <a:rPr lang="cs-CZ" dirty="0" smtClean="0"/>
              <a:t>)</a:t>
            </a:r>
          </a:p>
          <a:p>
            <a:pPr marL="0" lvl="0" indent="0">
              <a:lnSpc>
                <a:spcPct val="110000"/>
              </a:lnSpc>
              <a:buNone/>
            </a:pPr>
            <a:r>
              <a:rPr lang="cs-CZ" dirty="0" err="1" smtClean="0"/>
              <a:t>Stadtp</a:t>
            </a:r>
            <a:r>
              <a:rPr lang="de-DE" dirty="0" err="1" smtClean="0"/>
              <a:t>latz</a:t>
            </a:r>
            <a:r>
              <a:rPr lang="de-DE" dirty="0" smtClean="0"/>
              <a:t> </a:t>
            </a:r>
            <a:r>
              <a:rPr lang="de-DE" dirty="0"/>
              <a:t>mit </a:t>
            </a:r>
            <a:r>
              <a:rPr lang="de-DE" dirty="0" smtClean="0"/>
              <a:t>schöne</a:t>
            </a:r>
            <a:r>
              <a:rPr lang="cs-CZ" dirty="0"/>
              <a:t>m</a:t>
            </a:r>
            <a:r>
              <a:rPr lang="de-DE" dirty="0" smtClean="0"/>
              <a:t> </a:t>
            </a:r>
            <a:r>
              <a:rPr lang="de-DE" dirty="0"/>
              <a:t>Brunnen</a:t>
            </a:r>
          </a:p>
          <a:p>
            <a:pPr marL="0" lvl="0" indent="0">
              <a:lnSpc>
                <a:spcPct val="110000"/>
              </a:lnSpc>
              <a:buNone/>
            </a:pPr>
            <a:endParaRPr lang="cs-CZ" dirty="0"/>
          </a:p>
        </p:txBody>
      </p:sp>
      <p:pic>
        <p:nvPicPr>
          <p:cNvPr id="4" name="Obrázek 4"/>
          <p:cNvPicPr>
            <a:picLocks noChangeAspect="1"/>
          </p:cNvPicPr>
          <p:nvPr/>
        </p:nvPicPr>
        <p:blipFill>
          <a:blip r:embed="rId2"/>
          <a:stretch>
            <a:fillRect/>
          </a:stretch>
        </p:blipFill>
        <p:spPr>
          <a:xfrm>
            <a:off x="484587" y="1655805"/>
            <a:ext cx="2634308" cy="4683209"/>
          </a:xfrm>
          <a:prstGeom prst="rect">
            <a:avLst/>
          </a:prstGeom>
          <a:noFill/>
          <a:ln>
            <a:noFill/>
          </a:ln>
        </p:spPr>
      </p:pic>
      <p:pic>
        <p:nvPicPr>
          <p:cNvPr id="5" name="Obrázek 5"/>
          <p:cNvPicPr>
            <a:picLocks noChangeAspect="1"/>
          </p:cNvPicPr>
          <p:nvPr/>
        </p:nvPicPr>
        <p:blipFill>
          <a:blip r:embed="rId3"/>
          <a:stretch>
            <a:fillRect/>
          </a:stretch>
        </p:blipFill>
        <p:spPr>
          <a:xfrm>
            <a:off x="3267426" y="1655805"/>
            <a:ext cx="2634308" cy="4683209"/>
          </a:xfrm>
          <a:prstGeom prst="rect">
            <a:avLst/>
          </a:prstGeom>
          <a:noFill/>
          <a:ln>
            <a:noFill/>
          </a:ln>
        </p:spPr>
      </p:pic>
    </p:spTree>
    <p:extLst>
      <p:ext uri="{BB962C8B-B14F-4D97-AF65-F5344CB8AC3E}">
        <p14:creationId xmlns:p14="http://schemas.microsoft.com/office/powerpoint/2010/main" val="1598591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a:t>VE VOLNÉM ČASE</a:t>
            </a:r>
          </a:p>
        </p:txBody>
      </p:sp>
      <p:sp>
        <p:nvSpPr>
          <p:cNvPr id="3" name="Zástupný symbol pro obsah 2"/>
          <p:cNvSpPr txBox="1">
            <a:spLocks noGrp="1"/>
          </p:cNvSpPr>
          <p:nvPr>
            <p:ph idx="1"/>
          </p:nvPr>
        </p:nvSpPr>
        <p:spPr>
          <a:xfrm>
            <a:off x="5674536" y="1288910"/>
            <a:ext cx="2021786" cy="5050112"/>
          </a:xfrm>
        </p:spPr>
        <p:txBody>
          <a:bodyPr/>
          <a:lstStyle/>
          <a:p>
            <a:pPr marL="0" lvl="0" indent="0">
              <a:buNone/>
            </a:pPr>
            <a:r>
              <a:rPr lang="cs-CZ"/>
              <a:t>  </a:t>
            </a:r>
          </a:p>
          <a:p>
            <a:pPr lvl="0"/>
            <a:r>
              <a:rPr lang="cs-CZ"/>
              <a:t>Nádherný kostel, který se v Chamu nachází. Spousta a spousta zlata – jak podotkla Libuška.</a:t>
            </a:r>
          </a:p>
        </p:txBody>
      </p:sp>
      <p:pic>
        <p:nvPicPr>
          <p:cNvPr id="4" name="Obrázek 6"/>
          <p:cNvPicPr>
            <a:picLocks noChangeAspect="1"/>
          </p:cNvPicPr>
          <p:nvPr/>
        </p:nvPicPr>
        <p:blipFill>
          <a:blip r:embed="rId2"/>
          <a:stretch>
            <a:fillRect/>
          </a:stretch>
        </p:blipFill>
        <p:spPr>
          <a:xfrm>
            <a:off x="3114697" y="1808573"/>
            <a:ext cx="2471918" cy="4394524"/>
          </a:xfrm>
          <a:prstGeom prst="rect">
            <a:avLst/>
          </a:prstGeom>
          <a:noFill/>
          <a:ln>
            <a:noFill/>
          </a:ln>
        </p:spPr>
      </p:pic>
      <p:pic>
        <p:nvPicPr>
          <p:cNvPr id="5" name="Obrázek 7"/>
          <p:cNvPicPr>
            <a:picLocks noChangeAspect="1"/>
          </p:cNvPicPr>
          <p:nvPr/>
        </p:nvPicPr>
        <p:blipFill>
          <a:blip r:embed="rId3"/>
          <a:stretch>
            <a:fillRect/>
          </a:stretch>
        </p:blipFill>
        <p:spPr>
          <a:xfrm>
            <a:off x="484586" y="1808573"/>
            <a:ext cx="2471918" cy="4394524"/>
          </a:xfrm>
          <a:prstGeom prst="rect">
            <a:avLst/>
          </a:prstGeom>
          <a:noFill/>
          <a:ln>
            <a:noFill/>
          </a:ln>
        </p:spPr>
      </p:pic>
      <p:sp>
        <p:nvSpPr>
          <p:cNvPr id="8" name="Zástupný symbol pro číslo snímku 9"/>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3996557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651400" y="792528"/>
            <a:ext cx="6709908" cy="393722"/>
          </a:xfrm>
        </p:spPr>
        <p:txBody>
          <a:bodyPr>
            <a:normAutofit lnSpcReduction="10000"/>
          </a:bodyPr>
          <a:lstStyle/>
          <a:p>
            <a:pPr lvl="0">
              <a:lnSpc>
                <a:spcPct val="90000"/>
              </a:lnSpc>
            </a:pPr>
            <a:r>
              <a:rPr lang="cs-CZ" dirty="0" smtClean="0"/>
              <a:t>My ve výtahu. </a:t>
            </a:r>
            <a:r>
              <a:rPr lang="cs-CZ" dirty="0" err="1" smtClean="0"/>
              <a:t>Wir</a:t>
            </a:r>
            <a:r>
              <a:rPr lang="cs-CZ" dirty="0" smtClean="0"/>
              <a:t> </a:t>
            </a:r>
            <a:r>
              <a:rPr lang="cs-CZ" dirty="0" err="1" smtClean="0"/>
              <a:t>im</a:t>
            </a:r>
            <a:r>
              <a:rPr lang="cs-CZ" dirty="0" smtClean="0"/>
              <a:t> Lift…..</a:t>
            </a:r>
            <a:endParaRPr lang="cs-CZ" dirty="0"/>
          </a:p>
        </p:txBody>
      </p:sp>
      <p:pic>
        <p:nvPicPr>
          <p:cNvPr id="3" name="Obrázek 6"/>
          <p:cNvPicPr>
            <a:picLocks noChangeAspect="1"/>
          </p:cNvPicPr>
          <p:nvPr/>
        </p:nvPicPr>
        <p:blipFill>
          <a:blip r:embed="rId2"/>
          <a:stretch>
            <a:fillRect/>
          </a:stretch>
        </p:blipFill>
        <p:spPr>
          <a:xfrm>
            <a:off x="651399" y="1390061"/>
            <a:ext cx="2721227" cy="4837742"/>
          </a:xfrm>
          <a:prstGeom prst="rect">
            <a:avLst/>
          </a:prstGeom>
          <a:noFill/>
          <a:ln>
            <a:noFill/>
          </a:ln>
        </p:spPr>
      </p:pic>
      <p:pic>
        <p:nvPicPr>
          <p:cNvPr id="4" name="Obrázek 8"/>
          <p:cNvPicPr>
            <a:picLocks noChangeAspect="1"/>
          </p:cNvPicPr>
          <p:nvPr/>
        </p:nvPicPr>
        <p:blipFill>
          <a:blip r:embed="rId3"/>
          <a:stretch>
            <a:fillRect/>
          </a:stretch>
        </p:blipFill>
        <p:spPr>
          <a:xfrm>
            <a:off x="3542143" y="1390061"/>
            <a:ext cx="2732000" cy="4856890"/>
          </a:xfrm>
          <a:prstGeom prst="rect">
            <a:avLst/>
          </a:prstGeom>
          <a:noFill/>
          <a:ln>
            <a:noFill/>
          </a:ln>
        </p:spPr>
      </p:pic>
    </p:spTree>
    <p:extLst>
      <p:ext uri="{BB962C8B-B14F-4D97-AF65-F5344CB8AC3E}">
        <p14:creationId xmlns:p14="http://schemas.microsoft.com/office/powerpoint/2010/main" val="927849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489435" y="13648"/>
            <a:ext cx="8229600" cy="1600200"/>
          </a:xfrm>
        </p:spPr>
        <p:txBody>
          <a:bodyPr/>
          <a:lstStyle/>
          <a:p>
            <a:pPr lvl="0"/>
            <a:r>
              <a:rPr lang="cs-CZ" dirty="0"/>
              <a:t>ZHODNOCENÍ STÁŽE. </a:t>
            </a:r>
            <a:r>
              <a:rPr lang="cs-CZ" dirty="0" err="1"/>
              <a:t>Praktikumsbewertung</a:t>
            </a:r>
            <a:endParaRPr lang="cs-CZ" dirty="0"/>
          </a:p>
        </p:txBody>
      </p:sp>
      <p:sp>
        <p:nvSpPr>
          <p:cNvPr id="3" name="Zástupný symbol pro obsah 2"/>
          <p:cNvSpPr txBox="1">
            <a:spLocks noGrp="1"/>
          </p:cNvSpPr>
          <p:nvPr>
            <p:ph idx="1"/>
          </p:nvPr>
        </p:nvSpPr>
        <p:spPr>
          <a:xfrm>
            <a:off x="2365900" y="1814115"/>
            <a:ext cx="6166540" cy="4567213"/>
          </a:xfrm>
        </p:spPr>
        <p:txBody>
          <a:bodyPr>
            <a:normAutofit fontScale="92500" lnSpcReduction="10000"/>
          </a:bodyPr>
          <a:lstStyle/>
          <a:p>
            <a:pPr marL="0" lvl="0" indent="0">
              <a:lnSpc>
                <a:spcPct val="90000"/>
              </a:lnSpc>
              <a:buNone/>
            </a:pPr>
            <a:r>
              <a:rPr lang="cs-CZ" sz="1900" dirty="0" smtClean="0"/>
              <a:t>Stáž </a:t>
            </a:r>
            <a:r>
              <a:rPr lang="cs-CZ" sz="1900" dirty="0"/>
              <a:t>v </a:t>
            </a:r>
            <a:r>
              <a:rPr lang="cs-CZ" sz="1900" dirty="0" err="1" smtClean="0"/>
              <a:t>ProCurand</a:t>
            </a:r>
            <a:r>
              <a:rPr lang="cs-CZ" sz="1900" dirty="0" smtClean="0"/>
              <a:t> </a:t>
            </a:r>
            <a:r>
              <a:rPr lang="cs-CZ" sz="1900" dirty="0"/>
              <a:t>byla velmi příjemná, kontakt s klienty mě přiučil problematice seniorského věku a potřebám v stáří. Z obav před odjezdem do Německa rychle sešlo při vstupu do milého zařízení, kde nás hezky přivítali. </a:t>
            </a:r>
          </a:p>
          <a:p>
            <a:pPr marL="0" lvl="0" indent="0">
              <a:lnSpc>
                <a:spcPct val="90000"/>
              </a:lnSpc>
              <a:buNone/>
            </a:pPr>
            <a:r>
              <a:rPr lang="cs-CZ" sz="1900" dirty="0" smtClean="0"/>
              <a:t>Moc se mi tam líbilo a </a:t>
            </a:r>
            <a:r>
              <a:rPr lang="cs-CZ" sz="1900" dirty="0"/>
              <a:t>ráda bych </a:t>
            </a:r>
            <a:r>
              <a:rPr lang="cs-CZ" sz="1900" dirty="0" smtClean="0"/>
              <a:t>se sem někdy vrátila</a:t>
            </a:r>
          </a:p>
          <a:p>
            <a:pPr marL="0" lvl="0" indent="0">
              <a:lnSpc>
                <a:spcPct val="90000"/>
              </a:lnSpc>
              <a:buNone/>
            </a:pPr>
            <a:endParaRPr lang="cs-CZ" sz="1900" dirty="0"/>
          </a:p>
          <a:p>
            <a:pPr marL="0" lvl="0" indent="0">
              <a:lnSpc>
                <a:spcPct val="90000"/>
              </a:lnSpc>
              <a:buNone/>
            </a:pPr>
            <a:r>
              <a:rPr lang="de-DE" sz="1900" dirty="0"/>
              <a:t>Das Praktikum in </a:t>
            </a:r>
            <a:r>
              <a:rPr lang="de-DE" sz="1900" dirty="0" err="1"/>
              <a:t>ProCurand</a:t>
            </a:r>
            <a:r>
              <a:rPr lang="de-DE" sz="1900" dirty="0"/>
              <a:t> war sehr angenehm, der Kontakt mit den Kunden brachte mir das Thema Alter und Bedürfnisse im Alter näher. Besorgt, bevor er nach Deutschland abreiste, traf er sich schnell am Eingang einer schönen Einrichtung, in der sie uns begrüßten.</a:t>
            </a:r>
          </a:p>
          <a:p>
            <a:pPr marL="0" lvl="0" indent="0">
              <a:lnSpc>
                <a:spcPct val="90000"/>
              </a:lnSpc>
              <a:buNone/>
            </a:pPr>
            <a:r>
              <a:rPr lang="de-DE" sz="1900" dirty="0"/>
              <a:t>Mir hat es sehr gut gefallen und ich würde gerne mal wieder hierher kommen</a:t>
            </a:r>
            <a:endParaRPr lang="cs-CZ" sz="1900" dirty="0"/>
          </a:p>
          <a:p>
            <a:pPr lvl="0">
              <a:lnSpc>
                <a:spcPct val="90000"/>
              </a:lnSpc>
            </a:pPr>
            <a:endParaRPr lang="cs-CZ" sz="1900" dirty="0"/>
          </a:p>
          <a:p>
            <a:pPr lvl="0">
              <a:lnSpc>
                <a:spcPct val="90000"/>
              </a:lnSpc>
            </a:pPr>
            <a:r>
              <a:rPr lang="cs-CZ" sz="1900" dirty="0"/>
              <a:t>Libuše Soukupová</a:t>
            </a:r>
          </a:p>
        </p:txBody>
      </p:sp>
      <p:pic>
        <p:nvPicPr>
          <p:cNvPr id="4" name="Obrázek 3"/>
          <p:cNvPicPr>
            <a:picLocks noChangeAspect="1"/>
          </p:cNvPicPr>
          <p:nvPr/>
        </p:nvPicPr>
        <p:blipFill>
          <a:blip r:embed="rId2"/>
          <a:stretch>
            <a:fillRect/>
          </a:stretch>
        </p:blipFill>
        <p:spPr>
          <a:xfrm>
            <a:off x="484587" y="1853251"/>
            <a:ext cx="1753460" cy="4156350"/>
          </a:xfrm>
          <a:prstGeom prst="rect">
            <a:avLst/>
          </a:prstGeom>
          <a:noFill/>
          <a:ln>
            <a:noFill/>
          </a:ln>
        </p:spPr>
      </p:pic>
    </p:spTree>
    <p:extLst>
      <p:ext uri="{BB962C8B-B14F-4D97-AF65-F5344CB8AC3E}">
        <p14:creationId xmlns:p14="http://schemas.microsoft.com/office/powerpoint/2010/main" val="1465675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dirty="0"/>
              <a:t>ZHODNOCENÍ STÁŽE. </a:t>
            </a:r>
            <a:r>
              <a:rPr lang="cs-CZ" dirty="0" err="1"/>
              <a:t>Praktikumsbewertung</a:t>
            </a:r>
            <a:endParaRPr lang="cs-CZ" dirty="0"/>
          </a:p>
        </p:txBody>
      </p:sp>
      <p:sp>
        <p:nvSpPr>
          <p:cNvPr id="3" name="Zástupný symbol pro obsah 2"/>
          <p:cNvSpPr txBox="1">
            <a:spLocks noGrp="1"/>
          </p:cNvSpPr>
          <p:nvPr>
            <p:ph idx="1"/>
          </p:nvPr>
        </p:nvSpPr>
        <p:spPr>
          <a:xfrm>
            <a:off x="2699534" y="2204864"/>
            <a:ext cx="6048929" cy="4464496"/>
          </a:xfrm>
        </p:spPr>
        <p:txBody>
          <a:bodyPr>
            <a:normAutofit/>
          </a:bodyPr>
          <a:lstStyle/>
          <a:p>
            <a:pPr lvl="0">
              <a:lnSpc>
                <a:spcPct val="80000"/>
              </a:lnSpc>
            </a:pPr>
            <a:r>
              <a:rPr lang="cs-CZ" sz="1700" dirty="0"/>
              <a:t>Stáž v </a:t>
            </a:r>
            <a:r>
              <a:rPr lang="cs-CZ" sz="1700" dirty="0" err="1" smtClean="0"/>
              <a:t>ProCurand</a:t>
            </a:r>
            <a:r>
              <a:rPr lang="cs-CZ" sz="1700" dirty="0" smtClean="0"/>
              <a:t> </a:t>
            </a:r>
            <a:r>
              <a:rPr lang="cs-CZ" sz="1700" dirty="0"/>
              <a:t>se mi velmi líbila. </a:t>
            </a:r>
            <a:r>
              <a:rPr lang="cs-CZ" sz="1700" dirty="0" smtClean="0"/>
              <a:t>Práce </a:t>
            </a:r>
            <a:r>
              <a:rPr lang="cs-CZ" sz="1700" dirty="0"/>
              <a:t>se mi moc líbila i díky jednotlivým klientům </a:t>
            </a:r>
            <a:r>
              <a:rPr lang="cs-CZ" sz="1700" dirty="0" err="1"/>
              <a:t>ProCurandu</a:t>
            </a:r>
            <a:r>
              <a:rPr lang="cs-CZ" sz="1700" dirty="0"/>
              <a:t>. Spousta z nich byla velmi zábavná, všichni jsme se společně dost nasmáli.</a:t>
            </a:r>
          </a:p>
          <a:p>
            <a:pPr marL="0" lvl="0" indent="0">
              <a:lnSpc>
                <a:spcPct val="80000"/>
              </a:lnSpc>
              <a:buNone/>
            </a:pPr>
            <a:r>
              <a:rPr lang="cs-CZ" sz="1700" dirty="0"/>
              <a:t>Celkovou stáž tedy hodnotím velmi pozitivně, moc mi to přineslo. Ráda bych se tam někdy v budoucnu podívala znova</a:t>
            </a:r>
            <a:r>
              <a:rPr lang="cs-CZ" sz="1700" dirty="0" smtClean="0"/>
              <a:t>.</a:t>
            </a:r>
          </a:p>
          <a:p>
            <a:pPr lvl="0">
              <a:lnSpc>
                <a:spcPct val="80000"/>
              </a:lnSpc>
            </a:pPr>
            <a:endParaRPr lang="cs-CZ" sz="1700" dirty="0"/>
          </a:p>
          <a:p>
            <a:pPr lvl="0">
              <a:lnSpc>
                <a:spcPct val="80000"/>
              </a:lnSpc>
            </a:pPr>
            <a:r>
              <a:rPr lang="de-DE" sz="1700" dirty="0"/>
              <a:t>Das Praktikum bei </a:t>
            </a:r>
            <a:r>
              <a:rPr lang="de-DE" sz="1700" dirty="0" err="1"/>
              <a:t>ProCurand</a:t>
            </a:r>
            <a:r>
              <a:rPr lang="de-DE" sz="1700" dirty="0"/>
              <a:t> hat mir sehr gut gefallen. Ich habe die Arbeit mit </a:t>
            </a:r>
            <a:r>
              <a:rPr lang="de-DE" sz="1700" dirty="0" err="1"/>
              <a:t>ProCurand</a:t>
            </a:r>
            <a:r>
              <a:rPr lang="de-DE" sz="1700" dirty="0"/>
              <a:t>-Kunden sehr genossen. Viele von ihnen haben sehr viel Spaß gemacht, wir haben alle zusammen gelacht.</a:t>
            </a:r>
          </a:p>
          <a:p>
            <a:pPr marL="0" lvl="0" indent="0">
              <a:lnSpc>
                <a:spcPct val="80000"/>
              </a:lnSpc>
              <a:buNone/>
            </a:pPr>
            <a:r>
              <a:rPr lang="de-DE" sz="1700" dirty="0" smtClean="0"/>
              <a:t>Ich </a:t>
            </a:r>
            <a:r>
              <a:rPr lang="de-DE" sz="1700" dirty="0"/>
              <a:t>würde gerne in </a:t>
            </a:r>
            <a:r>
              <a:rPr lang="de-DE" sz="1700" dirty="0" smtClean="0"/>
              <a:t>d</a:t>
            </a:r>
            <a:r>
              <a:rPr lang="cs-CZ" sz="1700" dirty="0" err="1" smtClean="0"/>
              <a:t>er</a:t>
            </a:r>
            <a:r>
              <a:rPr lang="cs-CZ" sz="1700" dirty="0" smtClean="0"/>
              <a:t> </a:t>
            </a:r>
            <a:r>
              <a:rPr lang="de-DE" sz="1700" dirty="0" smtClean="0"/>
              <a:t>Zukunft </a:t>
            </a:r>
            <a:r>
              <a:rPr lang="cs-CZ" sz="1700" dirty="0" err="1" smtClean="0"/>
              <a:t>wieder</a:t>
            </a:r>
            <a:r>
              <a:rPr lang="cs-CZ" sz="1700" dirty="0" smtClean="0"/>
              <a:t> </a:t>
            </a:r>
            <a:r>
              <a:rPr lang="cs-CZ" sz="1700" dirty="0" err="1" smtClean="0"/>
              <a:t>hierherkommen</a:t>
            </a:r>
            <a:r>
              <a:rPr lang="de-DE" sz="1700" dirty="0" smtClean="0"/>
              <a:t>.</a:t>
            </a:r>
            <a:endParaRPr lang="cs-CZ" sz="1700" dirty="0"/>
          </a:p>
          <a:p>
            <a:pPr lvl="0">
              <a:lnSpc>
                <a:spcPct val="80000"/>
              </a:lnSpc>
            </a:pPr>
            <a:endParaRPr lang="cs-CZ" sz="1700" dirty="0"/>
          </a:p>
          <a:p>
            <a:pPr lvl="0">
              <a:lnSpc>
                <a:spcPct val="80000"/>
              </a:lnSpc>
            </a:pPr>
            <a:r>
              <a:rPr lang="cs-CZ" sz="1700" dirty="0"/>
              <a:t>Ester Kostková</a:t>
            </a:r>
          </a:p>
        </p:txBody>
      </p:sp>
      <p:pic>
        <p:nvPicPr>
          <p:cNvPr id="4" name="Obrázek 5"/>
          <p:cNvPicPr>
            <a:picLocks noChangeAspect="1"/>
          </p:cNvPicPr>
          <p:nvPr/>
        </p:nvPicPr>
        <p:blipFill>
          <a:blip r:embed="rId2"/>
          <a:stretch>
            <a:fillRect/>
          </a:stretch>
        </p:blipFill>
        <p:spPr>
          <a:xfrm>
            <a:off x="484586" y="1704962"/>
            <a:ext cx="2073263" cy="4510826"/>
          </a:xfrm>
          <a:prstGeom prst="rect">
            <a:avLst/>
          </a:prstGeom>
          <a:noFill/>
          <a:ln>
            <a:noFill/>
          </a:ln>
        </p:spPr>
      </p:pic>
    </p:spTree>
    <p:extLst>
      <p:ext uri="{BB962C8B-B14F-4D97-AF65-F5344CB8AC3E}">
        <p14:creationId xmlns:p14="http://schemas.microsoft.com/office/powerpoint/2010/main" val="240611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1913" y="6007100"/>
            <a:ext cx="7360539" cy="530352"/>
          </a:xfrm>
        </p:spPr>
        <p:txBody>
          <a:bodyPr>
            <a:normAutofit fontScale="90000"/>
          </a:bodyPr>
          <a:lstStyle/>
          <a:p>
            <a:endParaRPr lang="cs-CZ"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595650"/>
            <a:ext cx="8712968" cy="504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73046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404664"/>
            <a:ext cx="8748464" cy="4608512"/>
          </a:xfrm>
        </p:spPr>
        <p:txBody>
          <a:bodyPr>
            <a:normAutofit/>
          </a:bodyPr>
          <a:lstStyle/>
          <a:p>
            <a:r>
              <a:rPr lang="cs-CZ" sz="5400" dirty="0" smtClean="0"/>
              <a:t>Stáže Německo </a:t>
            </a:r>
            <a:br>
              <a:rPr lang="cs-CZ" sz="5400" dirty="0" smtClean="0"/>
            </a:br>
            <a:r>
              <a:rPr lang="cs-CZ" sz="5400" dirty="0" smtClean="0"/>
              <a:t>Spirit &amp; </a:t>
            </a:r>
            <a:r>
              <a:rPr lang="cs-CZ" sz="5400" dirty="0" err="1" smtClean="0"/>
              <a:t>Spa</a:t>
            </a:r>
            <a:r>
              <a:rPr lang="cs-CZ" sz="5400" dirty="0" smtClean="0"/>
              <a:t> Hotel </a:t>
            </a:r>
            <a:r>
              <a:rPr lang="cs-CZ" sz="5400" dirty="0" err="1" smtClean="0"/>
              <a:t>Birkenhof</a:t>
            </a:r>
            <a:r>
              <a:rPr lang="cs-CZ" sz="5400" dirty="0" smtClean="0"/>
              <a:t> </a:t>
            </a:r>
            <a:br>
              <a:rPr lang="cs-CZ" sz="5400" dirty="0" smtClean="0"/>
            </a:br>
            <a:r>
              <a:rPr lang="cs-CZ" sz="5400" dirty="0" smtClean="0"/>
              <a:t>15. 5. – 24. 5. 2017 </a:t>
            </a:r>
            <a:endParaRPr lang="cs-CZ" sz="5400" dirty="0"/>
          </a:p>
        </p:txBody>
      </p:sp>
      <p:sp>
        <p:nvSpPr>
          <p:cNvPr id="3" name="Podnadpis 2"/>
          <p:cNvSpPr>
            <a:spLocks noGrp="1"/>
          </p:cNvSpPr>
          <p:nvPr>
            <p:ph type="subTitle" idx="1"/>
          </p:nvPr>
        </p:nvSpPr>
        <p:spPr>
          <a:xfrm>
            <a:off x="1979712" y="4653136"/>
            <a:ext cx="6400800" cy="1752600"/>
          </a:xfrm>
        </p:spPr>
        <p:txBody>
          <a:bodyPr>
            <a:normAutofit/>
          </a:bodyPr>
          <a:lstStyle/>
          <a:p>
            <a:endParaRPr lang="cs-CZ" sz="1800" dirty="0" smtClean="0"/>
          </a:p>
          <a:p>
            <a:r>
              <a:rPr lang="cs-CZ" sz="1800" dirty="0" smtClean="0"/>
              <a:t>Stážistky:   </a:t>
            </a:r>
          </a:p>
          <a:p>
            <a:r>
              <a:rPr lang="cs-CZ" sz="1800" dirty="0" err="1" smtClean="0"/>
              <a:t>Dumská</a:t>
            </a:r>
            <a:r>
              <a:rPr lang="cs-CZ" sz="1800" dirty="0" smtClean="0"/>
              <a:t> Eliška</a:t>
            </a:r>
          </a:p>
          <a:p>
            <a:r>
              <a:rPr lang="cs-CZ" sz="1800" dirty="0" smtClean="0"/>
              <a:t>Hnízdilová Aneta</a:t>
            </a:r>
            <a:endParaRPr lang="cs-CZ" sz="1800" dirty="0"/>
          </a:p>
        </p:txBody>
      </p:sp>
    </p:spTree>
    <p:extLst>
      <p:ext uri="{BB962C8B-B14F-4D97-AF65-F5344CB8AC3E}">
        <p14:creationId xmlns:p14="http://schemas.microsoft.com/office/powerpoint/2010/main" val="273576663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Hotel </a:t>
            </a:r>
            <a:r>
              <a:rPr lang="cs-CZ" dirty="0" err="1" smtClean="0"/>
              <a:t>Birkenhof</a:t>
            </a:r>
            <a:endParaRPr lang="cs-CZ" dirty="0"/>
          </a:p>
        </p:txBody>
      </p:sp>
      <p:sp>
        <p:nvSpPr>
          <p:cNvPr id="3" name="Zástupný symbol pro obsah 2"/>
          <p:cNvSpPr>
            <a:spLocks noGrp="1"/>
          </p:cNvSpPr>
          <p:nvPr>
            <p:ph idx="1"/>
          </p:nvPr>
        </p:nvSpPr>
        <p:spPr/>
        <p:txBody>
          <a:bodyPr/>
          <a:lstStyle/>
          <a:p>
            <a:r>
              <a:rPr lang="cs-CZ" dirty="0" smtClean="0"/>
              <a:t>Rodinný </a:t>
            </a:r>
            <a:r>
              <a:rPr lang="cs-CZ" dirty="0" err="1" smtClean="0"/>
              <a:t>wellness</a:t>
            </a:r>
            <a:r>
              <a:rPr lang="cs-CZ" dirty="0" smtClean="0"/>
              <a:t> a </a:t>
            </a:r>
            <a:r>
              <a:rPr lang="cs-CZ" dirty="0" err="1" smtClean="0"/>
              <a:t>beauty</a:t>
            </a:r>
            <a:r>
              <a:rPr lang="cs-CZ" dirty="0" smtClean="0"/>
              <a:t>  hotel ve vesnici </a:t>
            </a:r>
            <a:r>
              <a:rPr lang="cs-CZ" dirty="0" err="1" smtClean="0"/>
              <a:t>Grafenwiesen</a:t>
            </a:r>
            <a:endParaRPr lang="cs-CZ" dirty="0" smtClean="0"/>
          </a:p>
          <a:p>
            <a:pPr marL="0" indent="0">
              <a:buNone/>
            </a:pPr>
            <a:r>
              <a:rPr lang="cs-CZ" sz="2800" dirty="0" smtClean="0">
                <a:latin typeface="Arial" panose="020B0604020202020204" pitchFamily="34" charset="0"/>
                <a:cs typeface="Arial" panose="020B0604020202020204" pitchFamily="34" charset="0"/>
              </a:rPr>
              <a:t>3.500</a:t>
            </a:r>
            <a:r>
              <a:rPr lang="cs-CZ" sz="2800" dirty="0" smtClean="0"/>
              <a:t> </a:t>
            </a:r>
            <a:r>
              <a:rPr lang="cs-CZ" dirty="0"/>
              <a:t>m² bazénového a saunového prostoru </a:t>
            </a:r>
            <a:endParaRPr lang="cs-CZ" dirty="0" smtClean="0"/>
          </a:p>
          <a:p>
            <a:pPr marL="118872" indent="0">
              <a:buNone/>
            </a:pPr>
            <a:r>
              <a:rPr lang="cs-CZ" dirty="0" smtClean="0"/>
              <a:t>s </a:t>
            </a:r>
            <a:r>
              <a:rPr lang="cs-CZ" dirty="0"/>
              <a:t>8 různými </a:t>
            </a:r>
            <a:r>
              <a:rPr lang="cs-CZ" dirty="0" smtClean="0"/>
              <a:t>saunami a s bazénem </a:t>
            </a:r>
            <a:r>
              <a:rPr lang="cs-CZ" dirty="0"/>
              <a:t>na </a:t>
            </a:r>
            <a:r>
              <a:rPr lang="cs-CZ" dirty="0" smtClean="0"/>
              <a:t>střeše</a:t>
            </a:r>
          </a:p>
          <a:p>
            <a:pPr marL="118872" indent="0">
              <a:buNone/>
            </a:pPr>
            <a:endParaRPr lang="cs-CZ" dirty="0"/>
          </a:p>
          <a:p>
            <a:pPr marL="118872" indent="0">
              <a:buNone/>
            </a:pPr>
            <a:r>
              <a:rPr lang="de-DE" dirty="0"/>
              <a:t>Familien Wellness und Beauty Hotel in Grafenwiesen</a:t>
            </a:r>
          </a:p>
          <a:p>
            <a:pPr marL="118872" indent="0">
              <a:buNone/>
            </a:pPr>
            <a:r>
              <a:rPr lang="de-DE" dirty="0"/>
              <a:t>3.500 m² Pool- und Saunalandschaft</a:t>
            </a:r>
          </a:p>
          <a:p>
            <a:pPr marL="118872" indent="0">
              <a:buNone/>
            </a:pPr>
            <a:r>
              <a:rPr lang="de-DE" dirty="0"/>
              <a:t>mit 8 verschiedenen Saunen </a:t>
            </a:r>
            <a:endParaRPr lang="cs-CZ" dirty="0" smtClean="0"/>
          </a:p>
          <a:p>
            <a:pPr marL="118872" indent="0">
              <a:buNone/>
            </a:pPr>
            <a:r>
              <a:rPr lang="de-DE" dirty="0" smtClean="0"/>
              <a:t>und </a:t>
            </a:r>
            <a:r>
              <a:rPr lang="de-DE" dirty="0"/>
              <a:t>einem Pool auf dem Dach</a:t>
            </a:r>
            <a:endParaRPr lang="cs-CZ" dirty="0" smtClean="0"/>
          </a:p>
          <a:p>
            <a:pPr marL="118872" indent="0">
              <a:buNone/>
            </a:pPr>
            <a:endParaRPr lang="cs-CZ" dirty="0" smtClean="0"/>
          </a:p>
          <a:p>
            <a:endParaRPr lang="cs-CZ" dirty="0" smtClean="0"/>
          </a:p>
          <a:p>
            <a:endParaRPr lang="cs-CZ" dirty="0"/>
          </a:p>
          <a:p>
            <a:endParaRPr lang="cs-CZ" dirty="0" smtClean="0"/>
          </a:p>
          <a:p>
            <a:endParaRPr lang="cs-CZ" dirty="0"/>
          </a:p>
          <a:p>
            <a:endParaRPr 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4437112"/>
            <a:ext cx="2675144" cy="1774601"/>
          </a:xfrm>
          <a:prstGeom prst="rect">
            <a:avLst/>
          </a:prstGeom>
        </p:spPr>
      </p:pic>
    </p:spTree>
    <p:extLst>
      <p:ext uri="{BB962C8B-B14F-4D97-AF65-F5344CB8AC3E}">
        <p14:creationId xmlns:p14="http://schemas.microsoft.com/office/powerpoint/2010/main" val="1036663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65150" y="-2184400"/>
            <a:ext cx="8229600" cy="1143000"/>
          </a:xfrm>
        </p:spPr>
        <p:txBody>
          <a:bodyPr/>
          <a:lstStyle/>
          <a:p>
            <a:pPr eaLnBrk="1" hangingPunct="1"/>
            <a:endParaRPr lang="cs-CZ" altLang="cs-CZ" dirty="0" smtClean="0"/>
          </a:p>
        </p:txBody>
      </p:sp>
      <p:pic>
        <p:nvPicPr>
          <p:cNvPr id="8195"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58775" y="701675"/>
            <a:ext cx="4175125" cy="2755900"/>
          </a:xfrm>
          <a:extLst>
            <a:ext uri="{91240B29-F687-4F45-9708-019B960494DF}">
              <a14:hiddenLine xmlns:a14="http://schemas.microsoft.com/office/drawing/2010/main" w="9525" cap="flat" cmpd="sng">
                <a:solidFill>
                  <a:srgbClr val="000000"/>
                </a:solidFill>
                <a:bevel/>
                <a:headEnd/>
                <a:tailEnd/>
              </a14:hiddenLine>
            </a:ext>
          </a:extLst>
        </p:spPr>
      </p:pic>
      <p:pic>
        <p:nvPicPr>
          <p:cNvPr id="8196"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657725" y="701675"/>
            <a:ext cx="4137025" cy="2757488"/>
          </a:xfrm>
          <a:extLst>
            <a:ext uri="{91240B29-F687-4F45-9708-019B960494DF}">
              <a14:hiddenLine xmlns:a14="http://schemas.microsoft.com/office/drawing/2010/main" w="9525" cap="flat" cmpd="sng">
                <a:solidFill>
                  <a:srgbClr val="000000"/>
                </a:solidFill>
                <a:bevel/>
                <a:headEnd/>
                <a:tailEnd/>
              </a14:hiddenLine>
            </a:ext>
          </a:extLst>
        </p:spPr>
      </p:pic>
      <p:pic>
        <p:nvPicPr>
          <p:cNvPr id="8197" name="Picture 5"/>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1655763" y="3867150"/>
            <a:ext cx="5756275" cy="2289175"/>
          </a:xfrm>
          <a:extLst>
            <a:ext uri="{91240B29-F687-4F45-9708-019B960494DF}">
              <a14:hiddenLine xmlns:a14="http://schemas.microsoft.com/office/drawing/2010/main" w="9525" cap="flat" cmpd="sng">
                <a:solidFill>
                  <a:srgbClr val="000000"/>
                </a:solidFill>
                <a:bevel/>
                <a:headEnd/>
                <a:tailEnd/>
              </a14:hiddenLine>
            </a:ext>
          </a:extLst>
        </p:spPr>
      </p:pic>
    </p:spTree>
    <p:extLst>
      <p:ext uri="{BB962C8B-B14F-4D97-AF65-F5344CB8AC3E}">
        <p14:creationId xmlns:p14="http://schemas.microsoft.com/office/powerpoint/2010/main" val="49820912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Fotky hotelu. </a:t>
            </a:r>
            <a:r>
              <a:rPr lang="cs-CZ" dirty="0" err="1" smtClean="0"/>
              <a:t>Fotos</a:t>
            </a:r>
            <a:r>
              <a:rPr lang="cs-CZ" dirty="0" smtClean="0"/>
              <a:t> </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7948" y="1772816"/>
            <a:ext cx="3762375" cy="1209675"/>
          </a:xfr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3501008"/>
            <a:ext cx="4404347" cy="2988254"/>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772816"/>
            <a:ext cx="4176464" cy="2770526"/>
          </a:xfrm>
          <a:prstGeom prst="rect">
            <a:avLst/>
          </a:prstGeom>
        </p:spPr>
      </p:pic>
    </p:spTree>
    <p:extLst>
      <p:ext uri="{BB962C8B-B14F-4D97-AF65-F5344CB8AC3E}">
        <p14:creationId xmlns:p14="http://schemas.microsoft.com/office/powerpoint/2010/main" val="177706649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332656"/>
            <a:ext cx="5638042" cy="3168352"/>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029" y="4293096"/>
            <a:ext cx="4096459" cy="2304258"/>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092" y="3789040"/>
            <a:ext cx="4220145" cy="2808314"/>
          </a:xfrm>
          <a:prstGeom prst="rect">
            <a:avLst/>
          </a:prstGeom>
        </p:spPr>
      </p:pic>
    </p:spTree>
    <p:extLst>
      <p:ext uri="{BB962C8B-B14F-4D97-AF65-F5344CB8AC3E}">
        <p14:creationId xmlns:p14="http://schemas.microsoft.com/office/powerpoint/2010/main" val="314229888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3212976"/>
            <a:ext cx="4311915" cy="3233936"/>
          </a:xfrm>
          <a:prstGeom prst="rect">
            <a:avLst/>
          </a:prstGeom>
        </p:spPr>
      </p:pic>
      <p:pic>
        <p:nvPicPr>
          <p:cNvPr id="4" name="Zástupný symbol pro obsah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536" y="404664"/>
            <a:ext cx="4608512" cy="3456384"/>
          </a:xfrm>
        </p:spPr>
      </p:pic>
    </p:spTree>
    <p:extLst>
      <p:ext uri="{BB962C8B-B14F-4D97-AF65-F5344CB8AC3E}">
        <p14:creationId xmlns:p14="http://schemas.microsoft.com/office/powerpoint/2010/main" val="20140541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Pracovní rozvrh. </a:t>
            </a:r>
            <a:r>
              <a:rPr lang="cs-CZ" dirty="0" err="1" smtClean="0"/>
              <a:t>Arbeitsplan</a:t>
            </a:r>
            <a:endParaRPr lang="cs-CZ" dirty="0"/>
          </a:p>
        </p:txBody>
      </p:sp>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27784" y="1556792"/>
            <a:ext cx="3888432" cy="4995975"/>
          </a:xfrm>
        </p:spPr>
      </p:pic>
    </p:spTree>
    <p:extLst>
      <p:ext uri="{BB962C8B-B14F-4D97-AF65-F5344CB8AC3E}">
        <p14:creationId xmlns:p14="http://schemas.microsoft.com/office/powerpoint/2010/main" val="147549068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Zkušenosti. </a:t>
            </a:r>
            <a:r>
              <a:rPr lang="cs-CZ" dirty="0" err="1" smtClean="0"/>
              <a:t>Erfahrungen</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Byly jsme velice spokojené s personálem hotelu, byli milí a vstřícní, starostliví.</a:t>
            </a:r>
          </a:p>
          <a:p>
            <a:r>
              <a:rPr lang="cs-CZ" dirty="0" smtClean="0"/>
              <a:t>Naučili jsme se skládat servítky, prostírat stoly, připravovat a míchat nápoje, dezerty </a:t>
            </a:r>
            <a:br>
              <a:rPr lang="cs-CZ" dirty="0" smtClean="0"/>
            </a:br>
            <a:r>
              <a:rPr lang="cs-CZ" dirty="0" smtClean="0"/>
              <a:t>a předkrmy, stlát postele a uklízet pokoje.</a:t>
            </a:r>
          </a:p>
          <a:p>
            <a:r>
              <a:rPr lang="cs-CZ" dirty="0" smtClean="0"/>
              <a:t>Velice rády bychom se na hotel vrátily!!!</a:t>
            </a:r>
          </a:p>
          <a:p>
            <a:pPr marL="0" indent="0" fontAlgn="t">
              <a:buNone/>
            </a:pPr>
            <a:endParaRPr lang="de-DE" dirty="0"/>
          </a:p>
          <a:p>
            <a:r>
              <a:rPr lang="de-DE" dirty="0"/>
              <a:t>Wir waren sehr zufrieden mit dem Personal des Hotels, sie waren nett und hilfsbereit, fürsorglich.</a:t>
            </a:r>
            <a:br>
              <a:rPr lang="de-DE" dirty="0"/>
            </a:br>
            <a:r>
              <a:rPr lang="de-DE" dirty="0"/>
              <a:t>Wir haben gelernt, Servietten zu falten, Tische aufzustellen, Getränke, Desserts und Vorspeisen zuzubereiten und zu mischen, Betten zu machen und Zimmer sauber zu machen.</a:t>
            </a:r>
            <a:br>
              <a:rPr lang="de-DE" dirty="0"/>
            </a:br>
            <a:r>
              <a:rPr lang="de-DE" dirty="0"/>
              <a:t>Wir würden gerne wieder ins Hotel kommen !!!</a:t>
            </a:r>
          </a:p>
          <a:p>
            <a:endParaRPr lang="cs-CZ" dirty="0" smtClean="0"/>
          </a:p>
        </p:txBody>
      </p:sp>
    </p:spTree>
    <p:extLst>
      <p:ext uri="{BB962C8B-B14F-4D97-AF65-F5344CB8AC3E}">
        <p14:creationId xmlns:p14="http://schemas.microsoft.com/office/powerpoint/2010/main" val="145953513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Fotky při práci. </a:t>
            </a:r>
            <a:r>
              <a:rPr lang="cs-CZ" dirty="0" err="1" smtClean="0"/>
              <a:t>Fotos</a:t>
            </a:r>
            <a:r>
              <a:rPr lang="cs-CZ" dirty="0" smtClean="0"/>
              <a:t> </a:t>
            </a:r>
            <a:r>
              <a:rPr lang="cs-CZ" dirty="0" err="1" smtClean="0"/>
              <a:t>bei</a:t>
            </a:r>
            <a:r>
              <a:rPr lang="cs-CZ" dirty="0" smtClean="0"/>
              <a:t> der </a:t>
            </a:r>
            <a:r>
              <a:rPr lang="cs-CZ" dirty="0" err="1" smtClean="0"/>
              <a:t>Arbeit</a:t>
            </a:r>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3406" y="1821600"/>
            <a:ext cx="2600810" cy="4625975"/>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5056" y="1821600"/>
            <a:ext cx="2592288" cy="4610817"/>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1844824"/>
            <a:ext cx="2591203" cy="4602751"/>
          </a:xfrm>
          <a:prstGeom prst="rect">
            <a:avLst/>
          </a:prstGeom>
        </p:spPr>
      </p:pic>
    </p:spTree>
    <p:extLst>
      <p:ext uri="{BB962C8B-B14F-4D97-AF65-F5344CB8AC3E}">
        <p14:creationId xmlns:p14="http://schemas.microsoft.com/office/powerpoint/2010/main" val="325441309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5" name="Obrázek 4"/>
          <p:cNvPicPr>
            <a:picLocks noChangeAspect="1"/>
          </p:cNvPicPr>
          <p:nvPr/>
        </p:nvPicPr>
        <p:blipFill rotWithShape="1">
          <a:blip r:embed="rId2">
            <a:extLst>
              <a:ext uri="{28A0092B-C50C-407E-A947-70E740481C1C}">
                <a14:useLocalDpi xmlns:a14="http://schemas.microsoft.com/office/drawing/2010/main" val="0"/>
              </a:ext>
            </a:extLst>
          </a:blip>
          <a:srcRect r="12781"/>
          <a:stretch/>
        </p:blipFill>
        <p:spPr>
          <a:xfrm>
            <a:off x="355011" y="1954441"/>
            <a:ext cx="2645910" cy="4564111"/>
          </a:xfrm>
          <a:prstGeom prst="rect">
            <a:avLst/>
          </a:prstGeo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3665616"/>
            <a:ext cx="2139702" cy="2852936"/>
          </a:xfrm>
          <a:prstGeom prst="rect">
            <a:avLst/>
          </a:prstGeom>
        </p:spPr>
      </p:pic>
      <p:pic>
        <p:nvPicPr>
          <p:cNvPr id="9" name="Zástupný symbol pro obsah 8"/>
          <p:cNvPicPr>
            <a:picLocks noGrp="1" noChangeAspect="1"/>
          </p:cNvPicPr>
          <p:nvPr>
            <p:ph idx="1"/>
          </p:nvPr>
        </p:nvPicPr>
        <p:blipFill rotWithShape="1">
          <a:blip r:embed="rId4">
            <a:extLst>
              <a:ext uri="{28A0092B-C50C-407E-A947-70E740481C1C}">
                <a14:useLocalDpi xmlns:a14="http://schemas.microsoft.com/office/drawing/2010/main" val="0"/>
              </a:ext>
            </a:extLst>
          </a:blip>
          <a:srcRect l="22830"/>
          <a:stretch/>
        </p:blipFill>
        <p:spPr>
          <a:xfrm>
            <a:off x="3491880" y="1892577"/>
            <a:ext cx="2677393" cy="4625975"/>
          </a:xfr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7775" y="349003"/>
            <a:ext cx="3923928" cy="2501884"/>
          </a:xfrm>
          <a:prstGeom prst="rect">
            <a:avLst/>
          </a:prstGeom>
        </p:spPr>
      </p:pic>
    </p:spTree>
    <p:extLst>
      <p:ext uri="{BB962C8B-B14F-4D97-AF65-F5344CB8AC3E}">
        <p14:creationId xmlns:p14="http://schemas.microsoft.com/office/powerpoint/2010/main" val="332850201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686800" cy="1600200"/>
          </a:xfrm>
        </p:spPr>
        <p:txBody>
          <a:bodyPr/>
          <a:lstStyle/>
          <a:p>
            <a:pPr algn="l"/>
            <a:r>
              <a:rPr lang="cs-CZ" dirty="0" smtClean="0"/>
              <a:t>Projektový den. </a:t>
            </a:r>
            <a:r>
              <a:rPr lang="cs-CZ" dirty="0" err="1" smtClean="0"/>
              <a:t>Projekttag</a:t>
            </a:r>
            <a:endParaRPr lang="cs-CZ" dirty="0"/>
          </a:p>
        </p:txBody>
      </p:sp>
      <p:sp>
        <p:nvSpPr>
          <p:cNvPr id="3" name="Zástupný symbol pro obsah 2"/>
          <p:cNvSpPr>
            <a:spLocks noGrp="1"/>
          </p:cNvSpPr>
          <p:nvPr>
            <p:ph idx="1"/>
          </p:nvPr>
        </p:nvSpPr>
        <p:spPr>
          <a:xfrm>
            <a:off x="259142" y="1988840"/>
            <a:ext cx="8229600" cy="4049545"/>
          </a:xfrm>
        </p:spPr>
        <p:txBody>
          <a:bodyPr/>
          <a:lstStyle/>
          <a:p>
            <a:r>
              <a:rPr lang="cs-CZ" dirty="0" err="1" smtClean="0"/>
              <a:t>Bad</a:t>
            </a:r>
            <a:r>
              <a:rPr lang="cs-CZ" dirty="0" smtClean="0"/>
              <a:t> </a:t>
            </a:r>
            <a:r>
              <a:rPr lang="cs-CZ" dirty="0" err="1" smtClean="0"/>
              <a:t>Kötzting</a:t>
            </a:r>
            <a:endParaRPr lang="cs-CZ" dirty="0" smtClean="0"/>
          </a:p>
          <a:p>
            <a:r>
              <a:rPr lang="cs-CZ" dirty="0" smtClean="0"/>
              <a:t>Měli jsme odborný kurz v </a:t>
            </a:r>
            <a:r>
              <a:rPr lang="cs-CZ" dirty="0" err="1" smtClean="0"/>
              <a:t>Chamu</a:t>
            </a:r>
            <a:endParaRPr lang="cs-CZ" dirty="0" smtClean="0"/>
          </a:p>
          <a:p>
            <a:endParaRPr lang="cs-CZ" dirty="0"/>
          </a:p>
          <a:p>
            <a:r>
              <a:rPr lang="cs-CZ" dirty="0" err="1" smtClean="0"/>
              <a:t>Bad</a:t>
            </a:r>
            <a:r>
              <a:rPr lang="cs-CZ" dirty="0" smtClean="0"/>
              <a:t> </a:t>
            </a:r>
            <a:r>
              <a:rPr lang="cs-CZ" dirty="0" err="1" smtClean="0"/>
              <a:t>Kötzting</a:t>
            </a:r>
            <a:endParaRPr lang="cs-CZ" dirty="0" smtClean="0"/>
          </a:p>
          <a:p>
            <a:r>
              <a:rPr lang="cs-CZ" dirty="0" smtClean="0"/>
              <a:t>Kurz in </a:t>
            </a:r>
            <a:r>
              <a:rPr lang="cs-CZ" dirty="0" err="1" smtClean="0"/>
              <a:t>Cham</a:t>
            </a:r>
            <a:endParaRPr lang="cs-CZ"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3772" y="2722781"/>
            <a:ext cx="2214187" cy="3933056"/>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4394019"/>
            <a:ext cx="4021011" cy="2261818"/>
          </a:xfrm>
          <a:prstGeom prst="rect">
            <a:avLst/>
          </a:prstGeom>
        </p:spPr>
      </p:pic>
    </p:spTree>
    <p:extLst>
      <p:ext uri="{BB962C8B-B14F-4D97-AF65-F5344CB8AC3E}">
        <p14:creationId xmlns:p14="http://schemas.microsoft.com/office/powerpoint/2010/main" val="362081688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457200" y="2492896"/>
            <a:ext cx="8229600" cy="3907904"/>
          </a:xfrm>
        </p:spPr>
        <p:txBody>
          <a:bodyPr/>
          <a:lstStyle/>
          <a:p>
            <a:endParaRPr lang="cs-CZ" dirty="0" smtClean="0"/>
          </a:p>
          <a:p>
            <a:r>
              <a:rPr lang="cs-CZ" dirty="0" smtClean="0"/>
              <a:t>Po návratu do hotelu jsme strávily všechen volný čas v bazénu.</a:t>
            </a:r>
          </a:p>
          <a:p>
            <a:r>
              <a:rPr lang="cs-CZ" dirty="0" smtClean="0"/>
              <a:t>Nach der </a:t>
            </a:r>
            <a:r>
              <a:rPr lang="cs-CZ" dirty="0" err="1" smtClean="0"/>
              <a:t>Ankunft</a:t>
            </a:r>
            <a:endParaRPr lang="cs-CZ" dirty="0" smtClean="0"/>
          </a:p>
          <a:p>
            <a:r>
              <a:rPr lang="cs-CZ" dirty="0" err="1" smtClean="0"/>
              <a:t>Waren</a:t>
            </a:r>
            <a:r>
              <a:rPr lang="cs-CZ" dirty="0" smtClean="0"/>
              <a:t> </a:t>
            </a:r>
            <a:r>
              <a:rPr lang="cs-CZ" dirty="0" err="1" smtClean="0"/>
              <a:t>wir</a:t>
            </a:r>
            <a:r>
              <a:rPr lang="cs-CZ" dirty="0" smtClean="0"/>
              <a:t> </a:t>
            </a:r>
            <a:r>
              <a:rPr lang="cs-CZ" dirty="0" err="1" smtClean="0"/>
              <a:t>im</a:t>
            </a:r>
            <a:r>
              <a:rPr lang="cs-CZ" dirty="0" smtClean="0"/>
              <a:t> Pool</a:t>
            </a:r>
            <a:endParaRPr lang="cs-CZ" dirty="0"/>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32656"/>
            <a:ext cx="4354660" cy="2448272"/>
          </a:xfrm>
          <a:prstGeom prst="rect">
            <a:avLst/>
          </a:prstGeom>
        </p:spPr>
      </p:pic>
      <p:pic>
        <p:nvPicPr>
          <p:cNvPr id="8" name="Obrázek 7"/>
          <p:cNvPicPr>
            <a:picLocks noChangeAspect="1"/>
          </p:cNvPicPr>
          <p:nvPr/>
        </p:nvPicPr>
        <p:blipFill rotWithShape="1">
          <a:blip r:embed="rId3">
            <a:extLst>
              <a:ext uri="{28A0092B-C50C-407E-A947-70E740481C1C}">
                <a14:useLocalDpi xmlns:a14="http://schemas.microsoft.com/office/drawing/2010/main" val="0"/>
              </a:ext>
            </a:extLst>
          </a:blip>
          <a:srcRect l="9899" t="14416" r="9010" b="15906"/>
          <a:stretch/>
        </p:blipFill>
        <p:spPr>
          <a:xfrm>
            <a:off x="4499992" y="3573016"/>
            <a:ext cx="3829258" cy="2467744"/>
          </a:xfrm>
          <a:prstGeom prst="rect">
            <a:avLst/>
          </a:prstGeom>
        </p:spPr>
      </p:pic>
    </p:spTree>
    <p:extLst>
      <p:ext uri="{BB962C8B-B14F-4D97-AF65-F5344CB8AC3E}">
        <p14:creationId xmlns:p14="http://schemas.microsoft.com/office/powerpoint/2010/main" val="31753800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3284984"/>
          </a:xfrm>
        </p:spPr>
        <p:txBody>
          <a:bodyPr>
            <a:normAutofit fontScale="90000"/>
          </a:bodyPr>
          <a:lstStyle/>
          <a:p>
            <a:r>
              <a:rPr lang="cs-CZ" dirty="0" smtClean="0"/>
              <a:t>Nakonec se s námi rozloučila</a:t>
            </a:r>
            <a:br>
              <a:rPr lang="cs-CZ" dirty="0" smtClean="0"/>
            </a:br>
            <a:r>
              <a:rPr lang="cs-CZ" dirty="0" smtClean="0"/>
              <a:t> i malá Mimi. </a:t>
            </a:r>
            <a:r>
              <a:rPr lang="de-DE" dirty="0"/>
              <a:t>Schließlich verabschiedete sich auch Mimi von uns</a:t>
            </a:r>
            <a:r>
              <a:rPr lang="de-DE" dirty="0" smtClean="0"/>
              <a:t>.</a:t>
            </a:r>
            <a:r>
              <a:rPr lang="cs-CZ" dirty="0" smtClean="0"/>
              <a:t> </a:t>
            </a:r>
            <a:endParaRPr lang="cs-CZ"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8397"/>
          <a:stretch/>
        </p:blipFill>
        <p:spPr>
          <a:xfrm>
            <a:off x="2347007" y="3559836"/>
            <a:ext cx="2729050" cy="2605467"/>
          </a:xfrm>
        </p:spPr>
      </p:pic>
    </p:spTree>
    <p:extLst>
      <p:ext uri="{BB962C8B-B14F-4D97-AF65-F5344CB8AC3E}">
        <p14:creationId xmlns:p14="http://schemas.microsoft.com/office/powerpoint/2010/main" val="10441754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cs-CZ" altLang="en-US" dirty="0" smtClean="0">
                <a:latin typeface="Book Antiqua" panose="02040602050305030304" pitchFamily="18" charset="0"/>
              </a:rPr>
              <a:t>Praxe v kuchyni Praktikum in der </a:t>
            </a:r>
            <a:r>
              <a:rPr lang="cs-CZ" altLang="en-US" dirty="0" err="1" smtClean="0">
                <a:latin typeface="Book Antiqua" panose="02040602050305030304" pitchFamily="18" charset="0"/>
              </a:rPr>
              <a:t>Küche</a:t>
            </a:r>
            <a:endParaRPr lang="cs-CZ" altLang="en-US" dirty="0" smtClean="0">
              <a:latin typeface="Book Antiqua" panose="02040602050305030304" pitchFamily="18" charset="0"/>
            </a:endParaRPr>
          </a:p>
        </p:txBody>
      </p:sp>
      <p:sp>
        <p:nvSpPr>
          <p:cNvPr id="9219" name="Rectangle 3"/>
          <p:cNvSpPr>
            <a:spLocks noGrp="1" noChangeArrowheads="1"/>
          </p:cNvSpPr>
          <p:nvPr>
            <p:ph sz="half" idx="4294967295"/>
          </p:nvPr>
        </p:nvSpPr>
        <p:spPr>
          <a:xfrm>
            <a:off x="457200" y="1600200"/>
            <a:ext cx="8028550" cy="1733309"/>
          </a:xfrm>
          <a:prstGeom prst="rect">
            <a:avLst/>
          </a:prstGeom>
        </p:spPr>
        <p:txBody>
          <a:bodyPr>
            <a:normAutofit fontScale="85000" lnSpcReduction="20000"/>
          </a:bodyPr>
          <a:lstStyle/>
          <a:p>
            <a:pPr eaLnBrk="1" hangingPunct="1"/>
            <a:r>
              <a:rPr lang="cs-CZ" altLang="en-US" dirty="0" smtClean="0">
                <a:latin typeface="Book Antiqua" panose="02040602050305030304" pitchFamily="18" charset="0"/>
              </a:rPr>
              <a:t>Svou praxi jsem prožil v kuchyni, </a:t>
            </a:r>
            <a:br>
              <a:rPr lang="cs-CZ" altLang="en-US" dirty="0" smtClean="0">
                <a:latin typeface="Book Antiqua" panose="02040602050305030304" pitchFamily="18" charset="0"/>
              </a:rPr>
            </a:br>
            <a:r>
              <a:rPr lang="cs-CZ" altLang="en-US" dirty="0" smtClean="0">
                <a:latin typeface="Book Antiqua" panose="02040602050305030304" pitchFamily="18" charset="0"/>
              </a:rPr>
              <a:t>kde jsem pomáhal s krájením a loupáním ovoce zeleniny a přípravou pokrmů a také s úklidem.</a:t>
            </a:r>
          </a:p>
          <a:p>
            <a:r>
              <a:rPr lang="cs-CZ" altLang="en-US" dirty="0" smtClean="0">
                <a:latin typeface="Book Antiqua" panose="02040602050305030304" pitchFamily="18" charset="0"/>
              </a:rPr>
              <a:t>I</a:t>
            </a:r>
            <a:r>
              <a:rPr lang="de-DE" altLang="en-US" dirty="0" err="1" smtClean="0">
                <a:latin typeface="Book Antiqua" panose="02040602050305030304" pitchFamily="18" charset="0"/>
              </a:rPr>
              <a:t>ch</a:t>
            </a:r>
            <a:r>
              <a:rPr lang="de-DE" altLang="en-US" dirty="0" smtClean="0">
                <a:latin typeface="Book Antiqua" panose="02040602050305030304" pitchFamily="18" charset="0"/>
              </a:rPr>
              <a:t> </a:t>
            </a:r>
            <a:r>
              <a:rPr lang="de-DE" altLang="en-US" dirty="0">
                <a:latin typeface="Book Antiqua" panose="02040602050305030304" pitchFamily="18" charset="0"/>
              </a:rPr>
              <a:t>habe </a:t>
            </a:r>
            <a:r>
              <a:rPr lang="de-DE" altLang="en-US" dirty="0" smtClean="0">
                <a:latin typeface="Book Antiqua" panose="02040602050305030304" pitchFamily="18" charset="0"/>
              </a:rPr>
              <a:t>mein </a:t>
            </a:r>
            <a:r>
              <a:rPr lang="de-DE" altLang="en-US" dirty="0" err="1" smtClean="0">
                <a:latin typeface="Book Antiqua" panose="02040602050305030304" pitchFamily="18" charset="0"/>
              </a:rPr>
              <a:t>Pr</a:t>
            </a:r>
            <a:r>
              <a:rPr lang="cs-CZ" altLang="en-US" dirty="0" err="1" smtClean="0">
                <a:latin typeface="Book Antiqua" panose="02040602050305030304" pitchFamily="18" charset="0"/>
              </a:rPr>
              <a:t>aktikum</a:t>
            </a:r>
            <a:r>
              <a:rPr lang="de-DE" altLang="en-US" dirty="0" smtClean="0">
                <a:latin typeface="Book Antiqua" panose="02040602050305030304" pitchFamily="18" charset="0"/>
              </a:rPr>
              <a:t> </a:t>
            </a:r>
            <a:r>
              <a:rPr lang="de-DE" altLang="en-US" dirty="0">
                <a:latin typeface="Book Antiqua" panose="02040602050305030304" pitchFamily="18" charset="0"/>
              </a:rPr>
              <a:t>in der Küche erlebt, wo ich beim Schneiden und Schälen von Gemüse und beim Zubereiten von Mahlzeiten sowie beim Putzen geholfen habe.</a:t>
            </a:r>
            <a:endParaRPr lang="cs-CZ" altLang="en-US" dirty="0" smtClean="0">
              <a:latin typeface="Book Antiqua" panose="02040602050305030304" pitchFamily="18" charset="0"/>
            </a:endParaRPr>
          </a:p>
          <a:p>
            <a:pPr eaLnBrk="1" hangingPunct="1"/>
            <a:endParaRPr lang="cs-CZ" altLang="en-US" sz="2800" dirty="0" smtClean="0"/>
          </a:p>
          <a:p>
            <a:pPr eaLnBrk="1" hangingPunct="1"/>
            <a:endParaRPr lang="cs-CZ" altLang="en-US" sz="2800" dirty="0" smtClean="0"/>
          </a:p>
          <a:p>
            <a:pPr marL="0" indent="0" eaLnBrk="1" hangingPunct="1">
              <a:buNone/>
            </a:pPr>
            <a:endParaRPr lang="cs-CZ" altLang="en-US" sz="2800" dirty="0" smtClean="0"/>
          </a:p>
        </p:txBody>
      </p:sp>
      <p:pic>
        <p:nvPicPr>
          <p:cNvPr id="9220" name="Obrázek 1"/>
          <p:cNvPicPr>
            <a:picLocks noChangeAspect="1"/>
          </p:cNvPicPr>
          <p:nvPr/>
        </p:nvPicPr>
        <p:blipFill rotWithShape="1">
          <a:blip r:embed="rId2">
            <a:extLst>
              <a:ext uri="{28A0092B-C50C-407E-A947-70E740481C1C}">
                <a14:useLocalDpi xmlns:a14="http://schemas.microsoft.com/office/drawing/2010/main" val="0"/>
              </a:ext>
            </a:extLst>
          </a:blip>
          <a:srcRect l="-432" t="9943" r="432" b="-1504"/>
          <a:stretch/>
        </p:blipFill>
        <p:spPr bwMode="auto">
          <a:xfrm>
            <a:off x="3203848" y="4129401"/>
            <a:ext cx="2194310" cy="230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762" y="4069474"/>
            <a:ext cx="2308630" cy="234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6392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404664"/>
            <a:ext cx="8229600" cy="1440160"/>
          </a:xfrm>
        </p:spPr>
        <p:txBody>
          <a:bodyPr/>
          <a:lstStyle/>
          <a:p>
            <a:pPr eaLnBrk="1" hangingPunct="1"/>
            <a:r>
              <a:rPr lang="cs-CZ" altLang="en-US" dirty="0" smtClean="0"/>
              <a:t/>
            </a:r>
            <a:br>
              <a:rPr lang="cs-CZ" altLang="en-US" dirty="0" smtClean="0"/>
            </a:br>
            <a:r>
              <a:rPr lang="cs-CZ" altLang="en-US" dirty="0" err="1" smtClean="0"/>
              <a:t>Rattenberg</a:t>
            </a:r>
            <a:r>
              <a:rPr lang="cs-CZ" altLang="en-US" dirty="0" smtClean="0"/>
              <a:t> - okolí (</a:t>
            </a:r>
            <a:r>
              <a:rPr lang="cs-CZ" altLang="en-US" dirty="0" err="1" smtClean="0"/>
              <a:t>Umgebung</a:t>
            </a:r>
            <a:r>
              <a:rPr lang="cs-CZ" altLang="en-US" dirty="0" smtClean="0"/>
              <a:t>)</a:t>
            </a:r>
          </a:p>
        </p:txBody>
      </p:sp>
      <p:pic>
        <p:nvPicPr>
          <p:cNvPr id="11267" name="Picture 2" descr="D:\Documents and Settings\Vojta notebook\Plocha\Praxis v Německu\P1100700.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589787" y="3600450"/>
            <a:ext cx="4038600" cy="302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8" name="Picture 4" descr="P1100768"/>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4890042" y="2348879"/>
            <a:ext cx="3211275" cy="4280521"/>
          </a:xfrm>
          <a:noFill/>
        </p:spPr>
      </p:pic>
      <p:pic>
        <p:nvPicPr>
          <p:cNvPr id="11269" name="Picture 5" descr="P1100760"/>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683568" y="1916832"/>
            <a:ext cx="3319462" cy="2490788"/>
          </a:xfrm>
          <a:noFill/>
        </p:spPr>
      </p:pic>
    </p:spTree>
    <p:extLst>
      <p:ext uri="{BB962C8B-B14F-4D97-AF65-F5344CB8AC3E}">
        <p14:creationId xmlns:p14="http://schemas.microsoft.com/office/powerpoint/2010/main" val="22385318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cs-CZ" altLang="en-US" dirty="0" smtClean="0"/>
              <a:t>Hotel</a:t>
            </a:r>
          </a:p>
        </p:txBody>
      </p:sp>
      <p:pic>
        <p:nvPicPr>
          <p:cNvPr id="12291" name="Picture 3" descr="P1100724"/>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5772150" y="4108992"/>
            <a:ext cx="2914650" cy="2185988"/>
          </a:xfrm>
          <a:noFill/>
        </p:spPr>
      </p:pic>
      <p:pic>
        <p:nvPicPr>
          <p:cNvPr id="12292" name="Picture 4" descr="P1100736"/>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a:xfrm>
            <a:off x="5772150" y="1417638"/>
            <a:ext cx="2914650" cy="2185987"/>
          </a:xfrm>
          <a:noFill/>
        </p:spPr>
      </p:pic>
      <p:pic>
        <p:nvPicPr>
          <p:cNvPr id="12293" name="Picture 5" descr="P1100748"/>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457200" y="2372268"/>
            <a:ext cx="5227638" cy="392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617487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P1100747"/>
          <p:cNvPicPr>
            <a:picLocks noGrp="1" noChangeAspect="1" noChangeArrowheads="1"/>
          </p:cNvPicPr>
          <p:nvPr>
            <p:ph sz="quarter" idx="1"/>
          </p:nvPr>
        </p:nvPicPr>
        <p:blipFill rotWithShape="1">
          <a:blip r:embed="rId2" cstate="print">
            <a:extLst>
              <a:ext uri="{28A0092B-C50C-407E-A947-70E740481C1C}">
                <a14:useLocalDpi xmlns:a14="http://schemas.microsoft.com/office/drawing/2010/main" val="0"/>
              </a:ext>
            </a:extLst>
          </a:blip>
          <a:srcRect t="5163"/>
          <a:stretch/>
        </p:blipFill>
        <p:spPr>
          <a:xfrm>
            <a:off x="949727" y="269875"/>
            <a:ext cx="2638425" cy="3334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4" descr="P110074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4634676" y="269875"/>
            <a:ext cx="3589338" cy="269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6" name="Picture 5" descr="P1100740"/>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949727" y="3786188"/>
            <a:ext cx="3608388" cy="2706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7" name="Picture 6" descr="P1100726"/>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a:xfrm>
            <a:off x="5674489" y="3094038"/>
            <a:ext cx="2549525" cy="3398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40412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1100735"/>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115410" y="364539"/>
            <a:ext cx="5124634" cy="3843475"/>
          </a:xfrm>
          <a:prstGeom prst="rect">
            <a:avLst/>
          </a:prstGeom>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4" descr="P110075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800381" y="2392808"/>
            <a:ext cx="5643999" cy="4232999"/>
          </a:xfrm>
          <a:prstGeom prst="roundRect">
            <a:avLst>
              <a:gd name="adj" fmla="val 16667"/>
            </a:avLst>
          </a:prstGeom>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340"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375" y="3373438"/>
            <a:ext cx="2193925"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Obráze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00" y="274638"/>
            <a:ext cx="46450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7792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cs-CZ" altLang="en-US" sz="3200" dirty="0" smtClean="0"/>
              <a:t>Moje dojmy </a:t>
            </a:r>
            <a:r>
              <a:rPr lang="cs-CZ" altLang="en-US" sz="3200" dirty="0" err="1" smtClean="0"/>
              <a:t>Meine</a:t>
            </a:r>
            <a:r>
              <a:rPr lang="cs-CZ" altLang="en-US" sz="3200" dirty="0" smtClean="0"/>
              <a:t> </a:t>
            </a:r>
            <a:r>
              <a:rPr lang="cs-CZ" altLang="en-US" sz="3200" dirty="0" err="1" smtClean="0"/>
              <a:t>Eindrücke</a:t>
            </a:r>
            <a:r>
              <a:rPr lang="cs-CZ" altLang="en-US" sz="3200" dirty="0" smtClean="0"/>
              <a:t> - Martin</a:t>
            </a:r>
          </a:p>
        </p:txBody>
      </p:sp>
      <p:sp>
        <p:nvSpPr>
          <p:cNvPr id="15363" name="Rectangle 3"/>
          <p:cNvSpPr>
            <a:spLocks noGrp="1" noChangeArrowheads="1"/>
          </p:cNvSpPr>
          <p:nvPr>
            <p:ph type="body" sz="half" idx="4294967295"/>
          </p:nvPr>
        </p:nvSpPr>
        <p:spPr>
          <a:xfrm>
            <a:off x="457200" y="1600200"/>
            <a:ext cx="4038600" cy="4525963"/>
          </a:xfrm>
          <a:prstGeom prst="rect">
            <a:avLst/>
          </a:prstGeom>
        </p:spPr>
        <p:txBody>
          <a:bodyPr/>
          <a:lstStyle/>
          <a:p>
            <a:pPr>
              <a:lnSpc>
                <a:spcPct val="90000"/>
              </a:lnSpc>
              <a:buFontTx/>
              <a:buNone/>
            </a:pPr>
            <a:endParaRPr lang="en-US" altLang="cs-CZ" sz="2800" dirty="0" smtClean="0"/>
          </a:p>
          <a:p>
            <a:pPr>
              <a:lnSpc>
                <a:spcPct val="90000"/>
              </a:lnSpc>
            </a:pPr>
            <a:endParaRPr lang="en-US" altLang="cs-CZ" sz="2800" dirty="0" smtClean="0"/>
          </a:p>
        </p:txBody>
      </p:sp>
      <p:sp>
        <p:nvSpPr>
          <p:cNvPr id="15364" name="Rectangle 4"/>
          <p:cNvSpPr txBox="1">
            <a:spLocks noChangeArrowheads="1"/>
          </p:cNvSpPr>
          <p:nvPr/>
        </p:nvSpPr>
        <p:spPr bwMode="auto">
          <a:xfrm>
            <a:off x="601884" y="1916832"/>
            <a:ext cx="4462241" cy="402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pPr>
            <a:r>
              <a:rPr lang="cs-CZ" altLang="en-US" sz="2800" dirty="0">
                <a:solidFill>
                  <a:srgbClr val="000000"/>
                </a:solidFill>
              </a:rPr>
              <a:t>Praxe mě obohatila </a:t>
            </a:r>
            <a:r>
              <a:rPr lang="cs-CZ" altLang="en-US" sz="2800" dirty="0" smtClean="0">
                <a:solidFill>
                  <a:srgbClr val="000000"/>
                </a:solidFill>
              </a:rPr>
              <a:t/>
            </a:r>
            <a:br>
              <a:rPr lang="cs-CZ" altLang="en-US" sz="2800" dirty="0" smtClean="0">
                <a:solidFill>
                  <a:srgbClr val="000000"/>
                </a:solidFill>
              </a:rPr>
            </a:br>
            <a:r>
              <a:rPr lang="cs-CZ" altLang="en-US" sz="2800" dirty="0" smtClean="0">
                <a:solidFill>
                  <a:srgbClr val="000000"/>
                </a:solidFill>
              </a:rPr>
              <a:t>o </a:t>
            </a:r>
            <a:r>
              <a:rPr lang="cs-CZ" altLang="en-US" sz="2800" dirty="0">
                <a:solidFill>
                  <a:srgbClr val="000000"/>
                </a:solidFill>
              </a:rPr>
              <a:t>mnoho zkušeností </a:t>
            </a:r>
            <a:r>
              <a:rPr lang="cs-CZ" altLang="en-US" sz="2800" dirty="0" smtClean="0">
                <a:solidFill>
                  <a:srgbClr val="000000"/>
                </a:solidFill>
              </a:rPr>
              <a:t/>
            </a:r>
            <a:br>
              <a:rPr lang="cs-CZ" altLang="en-US" sz="2800" dirty="0" smtClean="0">
                <a:solidFill>
                  <a:srgbClr val="000000"/>
                </a:solidFill>
              </a:rPr>
            </a:br>
            <a:r>
              <a:rPr lang="cs-CZ" altLang="en-US" sz="2800" dirty="0" smtClean="0">
                <a:solidFill>
                  <a:srgbClr val="000000"/>
                </a:solidFill>
              </a:rPr>
              <a:t>a </a:t>
            </a:r>
            <a:r>
              <a:rPr lang="cs-CZ" altLang="en-US" sz="2800" dirty="0">
                <a:solidFill>
                  <a:srgbClr val="000000"/>
                </a:solidFill>
              </a:rPr>
              <a:t>zážitků.</a:t>
            </a:r>
          </a:p>
          <a:p>
            <a:pPr eaLnBrk="1" hangingPunct="1">
              <a:lnSpc>
                <a:spcPct val="80000"/>
              </a:lnSpc>
            </a:pPr>
            <a:r>
              <a:rPr lang="cs-CZ" altLang="en-US" sz="2800" dirty="0">
                <a:solidFill>
                  <a:srgbClr val="000000"/>
                </a:solidFill>
              </a:rPr>
              <a:t>V  kuchyni se mi líbilo, </a:t>
            </a:r>
            <a:r>
              <a:rPr lang="cs-CZ" altLang="en-US" sz="2800" dirty="0" smtClean="0">
                <a:solidFill>
                  <a:srgbClr val="000000"/>
                </a:solidFill>
              </a:rPr>
              <a:t>personál </a:t>
            </a:r>
            <a:r>
              <a:rPr lang="cs-CZ" altLang="en-US" sz="2800" dirty="0">
                <a:solidFill>
                  <a:srgbClr val="000000"/>
                </a:solidFill>
              </a:rPr>
              <a:t>byl milý, </a:t>
            </a:r>
            <a:r>
              <a:rPr lang="cs-CZ" altLang="en-US" sz="2800" dirty="0" smtClean="0">
                <a:solidFill>
                  <a:srgbClr val="000000"/>
                </a:solidFill>
              </a:rPr>
              <a:t>vstřícný </a:t>
            </a:r>
            <a:r>
              <a:rPr lang="cs-CZ" altLang="en-US" sz="2800" dirty="0">
                <a:solidFill>
                  <a:srgbClr val="000000"/>
                </a:solidFill>
              </a:rPr>
              <a:t>a ochotný vše ukázat.</a:t>
            </a:r>
          </a:p>
          <a:p>
            <a:pPr eaLnBrk="1" hangingPunct="1">
              <a:lnSpc>
                <a:spcPct val="80000"/>
              </a:lnSpc>
            </a:pPr>
            <a:r>
              <a:rPr lang="cs-CZ" altLang="en-US" sz="2800" dirty="0">
                <a:solidFill>
                  <a:srgbClr val="000000"/>
                </a:solidFill>
              </a:rPr>
              <a:t>Rozhodně bych byl rád, kdybych mohl jet znovu a praxi budu dále doporučovat!</a:t>
            </a:r>
          </a:p>
          <a:p>
            <a:pPr marL="0" indent="0" eaLnBrk="1" hangingPunct="1">
              <a:lnSpc>
                <a:spcPct val="80000"/>
              </a:lnSpc>
              <a:buNone/>
            </a:pPr>
            <a:endParaRPr lang="cs-CZ" altLang="en-US" sz="2800" dirty="0" smtClean="0">
              <a:solidFill>
                <a:srgbClr val="000000"/>
              </a:solidFill>
            </a:endParaRPr>
          </a:p>
          <a:p>
            <a:pPr marL="0" indent="0" eaLnBrk="1" hangingPunct="1">
              <a:lnSpc>
                <a:spcPct val="80000"/>
              </a:lnSpc>
              <a:buNone/>
            </a:pPr>
            <a:endParaRPr lang="cs-CZ" altLang="en-US" sz="2800" dirty="0">
              <a:solidFill>
                <a:srgbClr val="000000"/>
              </a:solidFill>
            </a:endParaRPr>
          </a:p>
          <a:p>
            <a:pPr eaLnBrk="1" hangingPunct="1">
              <a:lnSpc>
                <a:spcPct val="80000"/>
              </a:lnSpc>
            </a:pPr>
            <a:endParaRPr lang="cs-CZ" altLang="en-US" sz="2800" dirty="0">
              <a:solidFill>
                <a:srgbClr val="000000"/>
              </a:solidFill>
            </a:endParaRPr>
          </a:p>
          <a:p>
            <a:pPr eaLnBrk="1" hangingPunct="1">
              <a:lnSpc>
                <a:spcPct val="80000"/>
              </a:lnSpc>
            </a:pPr>
            <a:endParaRPr lang="cs-CZ" altLang="en-US" sz="2800" dirty="0">
              <a:solidFill>
                <a:srgbClr val="000000"/>
              </a:solidFill>
            </a:endParaRPr>
          </a:p>
        </p:txBody>
      </p:sp>
      <p:pic>
        <p:nvPicPr>
          <p:cNvPr id="15365" name="Obrázek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4038" y="1556792"/>
            <a:ext cx="2505075" cy="431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0692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Projekt 71</a:t>
            </a:r>
            <a:endParaRPr lang="cs-CZ" dirty="0"/>
          </a:p>
        </p:txBody>
      </p:sp>
      <p:sp>
        <p:nvSpPr>
          <p:cNvPr id="2" name="Zástupný symbol pro obsah 1"/>
          <p:cNvSpPr>
            <a:spLocks noGrp="1"/>
          </p:cNvSpPr>
          <p:nvPr>
            <p:ph idx="1"/>
          </p:nvPr>
        </p:nvSpPr>
        <p:spPr/>
        <p:txBody>
          <a:bodyPr>
            <a:normAutofit lnSpcReduction="10000"/>
          </a:bodyPr>
          <a:lstStyle/>
          <a:p>
            <a:pPr marL="0" indent="0" algn="ctr">
              <a:buNone/>
            </a:pPr>
            <a:r>
              <a:rPr lang="cs-CZ" dirty="0"/>
              <a:t>Budoucnost utváříme společně - kulturní a profesní výměny v regionu Sušice – </a:t>
            </a:r>
            <a:r>
              <a:rPr lang="cs-CZ" dirty="0" err="1"/>
              <a:t>Cham</a:t>
            </a:r>
            <a:endParaRPr lang="cs-CZ" dirty="0"/>
          </a:p>
          <a:p>
            <a:pPr marL="0" indent="0" algn="ctr">
              <a:buNone/>
            </a:pPr>
            <a:r>
              <a:rPr lang="cs-CZ" dirty="0"/>
              <a:t> </a:t>
            </a:r>
          </a:p>
          <a:p>
            <a:pPr marL="0" indent="0" algn="ctr">
              <a:buNone/>
            </a:pPr>
            <a:r>
              <a:rPr lang="cs-CZ" dirty="0" err="1"/>
              <a:t>Zukunft</a:t>
            </a:r>
            <a:r>
              <a:rPr lang="cs-CZ" dirty="0"/>
              <a:t> </a:t>
            </a:r>
            <a:r>
              <a:rPr lang="cs-CZ" dirty="0" err="1"/>
              <a:t>gemeinsam</a:t>
            </a:r>
            <a:r>
              <a:rPr lang="cs-CZ" dirty="0"/>
              <a:t> </a:t>
            </a:r>
            <a:r>
              <a:rPr lang="cs-CZ" dirty="0" err="1"/>
              <a:t>gestalten</a:t>
            </a:r>
            <a:r>
              <a:rPr lang="cs-CZ" dirty="0"/>
              <a:t> – </a:t>
            </a:r>
            <a:r>
              <a:rPr lang="cs-CZ" dirty="0" err="1"/>
              <a:t>kultureller</a:t>
            </a:r>
            <a:r>
              <a:rPr lang="cs-CZ" dirty="0"/>
              <a:t> </a:t>
            </a:r>
            <a:r>
              <a:rPr lang="cs-CZ" dirty="0" err="1"/>
              <a:t>und</a:t>
            </a:r>
            <a:r>
              <a:rPr lang="cs-CZ" dirty="0"/>
              <a:t> </a:t>
            </a:r>
            <a:r>
              <a:rPr lang="cs-CZ" dirty="0" err="1"/>
              <a:t>beruflicher</a:t>
            </a:r>
            <a:r>
              <a:rPr lang="cs-CZ" dirty="0"/>
              <a:t> </a:t>
            </a:r>
            <a:r>
              <a:rPr lang="cs-CZ" dirty="0" err="1"/>
              <a:t>Austausch</a:t>
            </a:r>
            <a:r>
              <a:rPr lang="cs-CZ" dirty="0"/>
              <a:t> </a:t>
            </a:r>
          </a:p>
          <a:p>
            <a:pPr marL="0" indent="0" algn="ctr">
              <a:buNone/>
            </a:pPr>
            <a:r>
              <a:rPr lang="cs-CZ" dirty="0"/>
              <a:t>in der Region Sušice – </a:t>
            </a:r>
            <a:r>
              <a:rPr lang="cs-CZ" dirty="0" err="1"/>
              <a:t>Cham</a:t>
            </a:r>
            <a:endParaRPr lang="cs-CZ" dirty="0"/>
          </a:p>
          <a:p>
            <a:pPr marL="0" indent="0" algn="ctr">
              <a:buNone/>
            </a:pPr>
            <a:r>
              <a:rPr lang="cs-CZ" dirty="0"/>
              <a:t> </a:t>
            </a:r>
          </a:p>
          <a:p>
            <a:pPr marL="0" indent="0" algn="ctr">
              <a:buNone/>
            </a:pPr>
            <a:r>
              <a:rPr lang="cs-CZ" dirty="0"/>
              <a:t>Projekt spolupráce škol SOŠ a SOU SUŠICE a VHS </a:t>
            </a:r>
            <a:r>
              <a:rPr lang="cs-CZ" dirty="0" err="1"/>
              <a:t>im</a:t>
            </a:r>
            <a:r>
              <a:rPr lang="cs-CZ" dirty="0"/>
              <a:t> </a:t>
            </a:r>
            <a:r>
              <a:rPr lang="cs-CZ" dirty="0" err="1"/>
              <a:t>Landkreis</a:t>
            </a:r>
            <a:r>
              <a:rPr lang="cs-CZ" dirty="0"/>
              <a:t> </a:t>
            </a:r>
            <a:r>
              <a:rPr lang="cs-CZ" dirty="0" err="1"/>
              <a:t>Cham</a:t>
            </a:r>
            <a:r>
              <a:rPr lang="cs-CZ" dirty="0"/>
              <a:t>  e. V.</a:t>
            </a:r>
          </a:p>
          <a:p>
            <a:pPr marL="0" indent="0" algn="ctr">
              <a:buNone/>
            </a:pPr>
            <a:r>
              <a:rPr lang="cs-CZ" dirty="0" err="1"/>
              <a:t>Zusammenarbeit</a:t>
            </a:r>
            <a:r>
              <a:rPr lang="cs-CZ" dirty="0"/>
              <a:t> der </a:t>
            </a:r>
            <a:r>
              <a:rPr lang="cs-CZ" dirty="0" err="1"/>
              <a:t>Schulen</a:t>
            </a:r>
            <a:r>
              <a:rPr lang="cs-CZ" dirty="0"/>
              <a:t> VHS </a:t>
            </a:r>
            <a:r>
              <a:rPr lang="cs-CZ" dirty="0" err="1"/>
              <a:t>im</a:t>
            </a:r>
            <a:r>
              <a:rPr lang="cs-CZ" dirty="0"/>
              <a:t> </a:t>
            </a:r>
            <a:r>
              <a:rPr lang="cs-CZ" dirty="0" err="1"/>
              <a:t>Landkreis</a:t>
            </a:r>
            <a:r>
              <a:rPr lang="cs-CZ" dirty="0"/>
              <a:t> </a:t>
            </a:r>
            <a:r>
              <a:rPr lang="cs-CZ" dirty="0" err="1"/>
              <a:t>Cham</a:t>
            </a:r>
            <a:r>
              <a:rPr lang="cs-CZ" dirty="0"/>
              <a:t> </a:t>
            </a:r>
            <a:r>
              <a:rPr lang="cs-CZ" dirty="0" err="1"/>
              <a:t>e.V</a:t>
            </a:r>
            <a:r>
              <a:rPr lang="cs-CZ" dirty="0"/>
              <a:t>. </a:t>
            </a:r>
            <a:r>
              <a:rPr lang="cs-CZ" dirty="0" err="1"/>
              <a:t>und</a:t>
            </a:r>
            <a:r>
              <a:rPr lang="cs-CZ" dirty="0"/>
              <a:t> SOŠ a SOU Sušice</a:t>
            </a:r>
          </a:p>
          <a:p>
            <a:pPr marL="0" indent="0">
              <a:buNone/>
            </a:pPr>
            <a:endParaRPr lang="cs-CZ" dirty="0"/>
          </a:p>
        </p:txBody>
      </p:sp>
    </p:spTree>
    <p:extLst>
      <p:ext uri="{BB962C8B-B14F-4D97-AF65-F5344CB8AC3E}">
        <p14:creationId xmlns:p14="http://schemas.microsoft.com/office/powerpoint/2010/main" val="30056979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err="1"/>
              <a:t>Meine</a:t>
            </a:r>
            <a:r>
              <a:rPr lang="cs-CZ" altLang="en-US" dirty="0"/>
              <a:t> </a:t>
            </a:r>
            <a:r>
              <a:rPr lang="cs-CZ" altLang="en-US" dirty="0" err="1"/>
              <a:t>Eindrücke</a:t>
            </a:r>
            <a:r>
              <a:rPr lang="cs-CZ" altLang="en-US" dirty="0"/>
              <a:t> - Martin</a:t>
            </a:r>
            <a:endParaRPr lang="cs-CZ" dirty="0"/>
          </a:p>
        </p:txBody>
      </p:sp>
      <p:sp>
        <p:nvSpPr>
          <p:cNvPr id="4" name="Zástupný symbol pro obsah 3"/>
          <p:cNvSpPr>
            <a:spLocks noGrp="1"/>
          </p:cNvSpPr>
          <p:nvPr>
            <p:ph sz="quarter" idx="13"/>
          </p:nvPr>
        </p:nvSpPr>
        <p:spPr/>
        <p:txBody>
          <a:bodyPr>
            <a:normAutofit fontScale="92500" lnSpcReduction="10000"/>
          </a:bodyPr>
          <a:lstStyle/>
          <a:p>
            <a:r>
              <a:rPr lang="cs-CZ" dirty="0" err="1" smtClean="0"/>
              <a:t>Das</a:t>
            </a:r>
            <a:r>
              <a:rPr lang="cs-CZ" dirty="0" smtClean="0"/>
              <a:t> Praktikum </a:t>
            </a:r>
            <a:r>
              <a:rPr lang="de-DE" dirty="0" smtClean="0"/>
              <a:t>hat </a:t>
            </a:r>
            <a:r>
              <a:rPr lang="de-DE" dirty="0"/>
              <a:t>mich mit viel </a:t>
            </a:r>
            <a:r>
              <a:rPr lang="de-DE" dirty="0" smtClean="0"/>
              <a:t>Erfahrung bereichert</a:t>
            </a:r>
            <a:r>
              <a:rPr lang="de-DE" dirty="0"/>
              <a:t>.</a:t>
            </a:r>
          </a:p>
          <a:p>
            <a:r>
              <a:rPr lang="cs-CZ" dirty="0" err="1" smtClean="0"/>
              <a:t>Am</a:t>
            </a:r>
            <a:r>
              <a:rPr lang="cs-CZ" dirty="0" smtClean="0"/>
              <a:t> </a:t>
            </a:r>
            <a:r>
              <a:rPr lang="cs-CZ" dirty="0" err="1" smtClean="0"/>
              <a:t>liebsten</a:t>
            </a:r>
            <a:r>
              <a:rPr lang="cs-CZ" dirty="0" smtClean="0"/>
              <a:t> </a:t>
            </a:r>
            <a:r>
              <a:rPr lang="cs-CZ" dirty="0" err="1" smtClean="0"/>
              <a:t>war</a:t>
            </a:r>
            <a:r>
              <a:rPr lang="cs-CZ" dirty="0" smtClean="0"/>
              <a:t> </a:t>
            </a:r>
            <a:r>
              <a:rPr lang="cs-CZ" dirty="0" err="1" smtClean="0"/>
              <a:t>ich</a:t>
            </a:r>
            <a:r>
              <a:rPr lang="cs-CZ" dirty="0" smtClean="0"/>
              <a:t> in </a:t>
            </a:r>
            <a:r>
              <a:rPr lang="de-DE" dirty="0" smtClean="0"/>
              <a:t>d</a:t>
            </a:r>
            <a:r>
              <a:rPr lang="cs-CZ" dirty="0" err="1" smtClean="0"/>
              <a:t>er</a:t>
            </a:r>
            <a:r>
              <a:rPr lang="de-DE" dirty="0" smtClean="0"/>
              <a:t> </a:t>
            </a:r>
            <a:r>
              <a:rPr lang="de-DE" dirty="0"/>
              <a:t>Küche, das Personal war nett, hilfsbereit und bereit, alles zu zeigen.</a:t>
            </a:r>
          </a:p>
          <a:p>
            <a:r>
              <a:rPr lang="de-DE" dirty="0"/>
              <a:t>Ich würde mich auf jeden Fall freuen, wenn ich wieder hingehen könnte und ich werde </a:t>
            </a:r>
            <a:r>
              <a:rPr lang="cs-CZ" dirty="0" err="1" smtClean="0"/>
              <a:t>das</a:t>
            </a:r>
            <a:r>
              <a:rPr lang="cs-CZ" dirty="0" smtClean="0"/>
              <a:t> Praktikum </a:t>
            </a:r>
            <a:r>
              <a:rPr lang="de-DE" dirty="0" smtClean="0"/>
              <a:t>weiter </a:t>
            </a:r>
            <a:r>
              <a:rPr lang="de-DE" dirty="0"/>
              <a:t>empfehlen!</a:t>
            </a:r>
            <a:endParaRPr lang="cs-CZ" dirty="0"/>
          </a:p>
        </p:txBody>
      </p:sp>
      <p:pic>
        <p:nvPicPr>
          <p:cNvPr id="5" name="Obrázek 7"/>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94573" y="1600200"/>
            <a:ext cx="254585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3589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p:txBody>
          <a:bodyPr/>
          <a:lstStyle/>
          <a:p>
            <a:r>
              <a:rPr lang="cs-CZ" altLang="cs-CZ" sz="3600" dirty="0" smtClean="0"/>
              <a:t>Moje </a:t>
            </a:r>
            <a:r>
              <a:rPr lang="cs-CZ" altLang="cs-CZ" sz="3600" dirty="0"/>
              <a:t>dojmy </a:t>
            </a:r>
            <a:r>
              <a:rPr lang="cs-CZ" altLang="cs-CZ" sz="3600" dirty="0" smtClean="0"/>
              <a:t>- Nikita</a:t>
            </a:r>
          </a:p>
        </p:txBody>
      </p:sp>
      <p:sp>
        <p:nvSpPr>
          <p:cNvPr id="16387" name="Zástupný symbol pro obsah 2"/>
          <p:cNvSpPr>
            <a:spLocks noGrp="1"/>
          </p:cNvSpPr>
          <p:nvPr>
            <p:ph idx="1"/>
          </p:nvPr>
        </p:nvSpPr>
        <p:spPr>
          <a:xfrm>
            <a:off x="324091" y="1597306"/>
            <a:ext cx="5443296" cy="4722522"/>
          </a:xfrm>
        </p:spPr>
        <p:txBody>
          <a:bodyPr>
            <a:normAutofit fontScale="92500"/>
          </a:bodyPr>
          <a:lstStyle/>
          <a:p>
            <a:pPr eaLnBrk="1" hangingPunct="1">
              <a:lnSpc>
                <a:spcPct val="80000"/>
              </a:lnSpc>
            </a:pPr>
            <a:r>
              <a:rPr lang="cs-CZ" altLang="en-US" sz="2600" dirty="0" smtClean="0">
                <a:solidFill>
                  <a:srgbClr val="000000"/>
                </a:solidFill>
              </a:rPr>
              <a:t>Maximálně se mi má praxe líbila, skvělá zkušenost a poznání </a:t>
            </a:r>
            <a:br>
              <a:rPr lang="cs-CZ" altLang="en-US" sz="2600" dirty="0" smtClean="0">
                <a:solidFill>
                  <a:srgbClr val="000000"/>
                </a:solidFill>
              </a:rPr>
            </a:br>
            <a:r>
              <a:rPr lang="cs-CZ" altLang="en-US" sz="2600" dirty="0" smtClean="0">
                <a:solidFill>
                  <a:srgbClr val="000000"/>
                </a:solidFill>
              </a:rPr>
              <a:t>a spousta zážitků. </a:t>
            </a:r>
          </a:p>
          <a:p>
            <a:pPr eaLnBrk="1" hangingPunct="1">
              <a:lnSpc>
                <a:spcPct val="80000"/>
              </a:lnSpc>
            </a:pPr>
            <a:r>
              <a:rPr lang="cs-CZ" altLang="en-US" sz="2600" dirty="0" smtClean="0">
                <a:solidFill>
                  <a:srgbClr val="000000"/>
                </a:solidFill>
              </a:rPr>
              <a:t>Na praxi bych jel rád znovu, pokud by byla zase taková příležitost. </a:t>
            </a:r>
          </a:p>
          <a:p>
            <a:pPr eaLnBrk="1" hangingPunct="1">
              <a:lnSpc>
                <a:spcPct val="80000"/>
              </a:lnSpc>
            </a:pPr>
            <a:r>
              <a:rPr lang="cs-CZ" altLang="en-US" sz="2600" dirty="0" smtClean="0">
                <a:solidFill>
                  <a:srgbClr val="000000"/>
                </a:solidFill>
              </a:rPr>
              <a:t>Personál na tomto hotelu je velice příjemný a za svou praxi jsem s nikým neměl žádný konflikt. </a:t>
            </a:r>
          </a:p>
          <a:p>
            <a:pPr eaLnBrk="1" hangingPunct="1">
              <a:lnSpc>
                <a:spcPct val="80000"/>
              </a:lnSpc>
            </a:pPr>
            <a:r>
              <a:rPr lang="cs-CZ" altLang="en-US" sz="2600" dirty="0" smtClean="0">
                <a:solidFill>
                  <a:srgbClr val="000000"/>
                </a:solidFill>
              </a:rPr>
              <a:t>Všem studentům doporučuji tuto praxi, protože se mnoho naučí </a:t>
            </a:r>
            <a:br>
              <a:rPr lang="cs-CZ" altLang="en-US" sz="2600" dirty="0" smtClean="0">
                <a:solidFill>
                  <a:srgbClr val="000000"/>
                </a:solidFill>
              </a:rPr>
            </a:br>
            <a:r>
              <a:rPr lang="cs-CZ" altLang="en-US" sz="2600" dirty="0" smtClean="0">
                <a:solidFill>
                  <a:srgbClr val="000000"/>
                </a:solidFill>
              </a:rPr>
              <a:t>a získají spoustu zkušeností </a:t>
            </a:r>
            <a:br>
              <a:rPr lang="cs-CZ" altLang="en-US" sz="2600" dirty="0" smtClean="0">
                <a:solidFill>
                  <a:srgbClr val="000000"/>
                </a:solidFill>
              </a:rPr>
            </a:br>
            <a:r>
              <a:rPr lang="cs-CZ" altLang="en-US" sz="2600" dirty="0" smtClean="0">
                <a:solidFill>
                  <a:srgbClr val="000000"/>
                </a:solidFill>
              </a:rPr>
              <a:t>v oboru Cestovní ruch. </a:t>
            </a:r>
          </a:p>
          <a:p>
            <a:endParaRPr lang="cs-CZ" altLang="cs-CZ" dirty="0" smtClean="0"/>
          </a:p>
        </p:txBody>
      </p:sp>
      <p:pic>
        <p:nvPicPr>
          <p:cNvPr id="16388"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7387" y="1684328"/>
            <a:ext cx="2919413"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2322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err="1" smtClean="0"/>
              <a:t>Meine</a:t>
            </a:r>
            <a:r>
              <a:rPr lang="cs-CZ" altLang="cs-CZ" dirty="0" smtClean="0"/>
              <a:t> </a:t>
            </a:r>
            <a:r>
              <a:rPr lang="cs-CZ" altLang="cs-CZ" dirty="0" err="1" smtClean="0"/>
              <a:t>Eindrücke</a:t>
            </a:r>
            <a:r>
              <a:rPr lang="cs-CZ" altLang="cs-CZ" dirty="0" smtClean="0"/>
              <a:t> </a:t>
            </a:r>
            <a:r>
              <a:rPr lang="cs-CZ" altLang="cs-CZ" dirty="0"/>
              <a:t>- Nikita</a:t>
            </a:r>
            <a:endParaRPr lang="cs-CZ" dirty="0"/>
          </a:p>
        </p:txBody>
      </p:sp>
      <p:sp>
        <p:nvSpPr>
          <p:cNvPr id="3" name="Zástupný symbol pro obsah 2"/>
          <p:cNvSpPr>
            <a:spLocks noGrp="1"/>
          </p:cNvSpPr>
          <p:nvPr>
            <p:ph idx="1"/>
          </p:nvPr>
        </p:nvSpPr>
        <p:spPr/>
        <p:txBody>
          <a:bodyPr/>
          <a:lstStyle/>
          <a:p>
            <a:r>
              <a:rPr lang="de-DE" dirty="0"/>
              <a:t>Ich habe die Erfahrung wirklich genossen, </a:t>
            </a:r>
            <a:r>
              <a:rPr lang="de-DE" dirty="0" smtClean="0"/>
              <a:t>ein großartige</a:t>
            </a:r>
            <a:r>
              <a:rPr lang="cs-CZ" dirty="0" smtClean="0"/>
              <a:t>s</a:t>
            </a:r>
            <a:r>
              <a:rPr lang="de-DE" dirty="0" smtClean="0"/>
              <a:t> Er</a:t>
            </a:r>
            <a:r>
              <a:rPr lang="cs-CZ" dirty="0" err="1" smtClean="0"/>
              <a:t>lebniss</a:t>
            </a:r>
            <a:r>
              <a:rPr lang="de-DE" dirty="0" smtClean="0"/>
              <a:t> </a:t>
            </a:r>
            <a:r>
              <a:rPr lang="de-DE" dirty="0"/>
              <a:t>und viele Erfahrungen.</a:t>
            </a:r>
          </a:p>
          <a:p>
            <a:r>
              <a:rPr lang="de-DE" dirty="0"/>
              <a:t>Ich würde gerne </a:t>
            </a:r>
            <a:r>
              <a:rPr lang="cs-CZ" dirty="0" err="1" smtClean="0"/>
              <a:t>noch</a:t>
            </a:r>
            <a:r>
              <a:rPr lang="cs-CZ" dirty="0" smtClean="0"/>
              <a:t> </a:t>
            </a:r>
            <a:r>
              <a:rPr lang="cs-CZ" dirty="0" err="1" smtClean="0"/>
              <a:t>mal</a:t>
            </a:r>
            <a:r>
              <a:rPr lang="cs-CZ" dirty="0" smtClean="0"/>
              <a:t> </a:t>
            </a:r>
            <a:r>
              <a:rPr lang="cs-CZ" dirty="0" err="1" smtClean="0"/>
              <a:t>zum</a:t>
            </a:r>
            <a:r>
              <a:rPr lang="cs-CZ" dirty="0" smtClean="0"/>
              <a:t> Praktikum </a:t>
            </a:r>
            <a:r>
              <a:rPr lang="cs-CZ" dirty="0" err="1" smtClean="0"/>
              <a:t>kommen</a:t>
            </a:r>
            <a:r>
              <a:rPr lang="de-DE" dirty="0" smtClean="0"/>
              <a:t>, </a:t>
            </a:r>
            <a:r>
              <a:rPr lang="de-DE" dirty="0"/>
              <a:t>wenn es eine solche Gelegenheit gäbe.</a:t>
            </a:r>
          </a:p>
          <a:p>
            <a:r>
              <a:rPr lang="de-DE" dirty="0"/>
              <a:t>Das Personal in diesem Hotel ist sehr </a:t>
            </a:r>
            <a:endParaRPr lang="cs-CZ" dirty="0" smtClean="0"/>
          </a:p>
          <a:p>
            <a:pPr marL="0" indent="0">
              <a:buNone/>
            </a:pPr>
            <a:r>
              <a:rPr lang="de-DE" dirty="0" smtClean="0"/>
              <a:t>freundlich </a:t>
            </a:r>
            <a:r>
              <a:rPr lang="de-DE" dirty="0"/>
              <a:t>und ich hatte keinen Konflikt </a:t>
            </a:r>
            <a:endParaRPr lang="cs-CZ" dirty="0" smtClean="0"/>
          </a:p>
          <a:p>
            <a:pPr marL="0" indent="0">
              <a:buNone/>
            </a:pPr>
            <a:r>
              <a:rPr lang="de-DE" dirty="0" smtClean="0"/>
              <a:t>mit </a:t>
            </a:r>
            <a:r>
              <a:rPr lang="de-DE" dirty="0"/>
              <a:t>jemandem in meiner Praxis.</a:t>
            </a:r>
          </a:p>
          <a:p>
            <a:r>
              <a:rPr lang="de-DE" dirty="0"/>
              <a:t>Ich empfehle allen Studenten </a:t>
            </a:r>
            <a:r>
              <a:rPr lang="de-DE" dirty="0" smtClean="0"/>
              <a:t>diese</a:t>
            </a:r>
            <a:r>
              <a:rPr lang="cs-CZ" dirty="0" smtClean="0"/>
              <a:t>s</a:t>
            </a:r>
            <a:r>
              <a:rPr lang="de-DE" dirty="0" smtClean="0"/>
              <a:t> </a:t>
            </a:r>
            <a:endParaRPr lang="cs-CZ" dirty="0" smtClean="0"/>
          </a:p>
          <a:p>
            <a:pPr marL="0" indent="0">
              <a:buNone/>
            </a:pPr>
            <a:r>
              <a:rPr lang="de-DE" dirty="0" err="1" smtClean="0"/>
              <a:t>Pra</a:t>
            </a:r>
            <a:r>
              <a:rPr lang="cs-CZ" dirty="0" err="1" smtClean="0"/>
              <a:t>ktikum</a:t>
            </a:r>
            <a:r>
              <a:rPr lang="de-DE" dirty="0" smtClean="0"/>
              <a:t>, </a:t>
            </a:r>
            <a:r>
              <a:rPr lang="de-DE" dirty="0"/>
              <a:t>weil sie viel lernen und viel </a:t>
            </a:r>
            <a:endParaRPr lang="cs-CZ" dirty="0" smtClean="0"/>
          </a:p>
          <a:p>
            <a:pPr marL="0" indent="0">
              <a:buNone/>
            </a:pPr>
            <a:r>
              <a:rPr lang="de-DE" dirty="0" smtClean="0"/>
              <a:t>Erfahrung</a:t>
            </a:r>
            <a:r>
              <a:rPr lang="cs-CZ" dirty="0" smtClean="0"/>
              <a:t>en</a:t>
            </a:r>
            <a:r>
              <a:rPr lang="de-DE" dirty="0" smtClean="0"/>
              <a:t> sammeln</a:t>
            </a:r>
            <a:r>
              <a:rPr lang="de-DE" dirty="0"/>
              <a:t>.</a:t>
            </a:r>
            <a:endParaRPr lang="cs-CZ" dirty="0"/>
          </a:p>
        </p:txBody>
      </p:sp>
      <p:pic>
        <p:nvPicPr>
          <p:cNvPr id="4"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7157" y="3068960"/>
            <a:ext cx="2012407" cy="319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385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2204864"/>
            <a:ext cx="6211192" cy="3889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845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777818"/>
            <a:ext cx="6858000" cy="2387600"/>
          </a:xfrm>
        </p:spPr>
        <p:txBody>
          <a:bodyPr/>
          <a:lstStyle/>
          <a:p>
            <a:r>
              <a:rPr lang="cs-CZ" sz="4400" dirty="0" smtClean="0"/>
              <a:t>Stáž – Praktikum D</a:t>
            </a:r>
            <a:br>
              <a:rPr lang="cs-CZ" sz="4400" dirty="0" smtClean="0"/>
            </a:br>
            <a:r>
              <a:rPr lang="cs-CZ" sz="4400" dirty="0" smtClean="0"/>
              <a:t>Hotel Birkenhof</a:t>
            </a:r>
            <a:endParaRPr lang="cs-CZ" sz="4400" dirty="0"/>
          </a:p>
        </p:txBody>
      </p:sp>
      <p:sp>
        <p:nvSpPr>
          <p:cNvPr id="3" name="Podnadpis 2"/>
          <p:cNvSpPr>
            <a:spLocks noGrp="1"/>
          </p:cNvSpPr>
          <p:nvPr>
            <p:ph type="subTitle" idx="1"/>
          </p:nvPr>
        </p:nvSpPr>
        <p:spPr>
          <a:xfrm>
            <a:off x="1143000" y="4613542"/>
            <a:ext cx="6858000" cy="1655762"/>
          </a:xfrm>
        </p:spPr>
        <p:txBody>
          <a:bodyPr/>
          <a:lstStyle/>
          <a:p>
            <a:r>
              <a:rPr lang="cs-CZ" dirty="0" smtClean="0"/>
              <a:t>Urban</a:t>
            </a:r>
            <a:r>
              <a:rPr lang="cs-CZ" b="1" dirty="0" smtClean="0"/>
              <a:t>č</a:t>
            </a:r>
            <a:r>
              <a:rPr lang="cs-CZ" dirty="0" smtClean="0"/>
              <a:t>íková Eva a Netušilová Karolína</a:t>
            </a:r>
          </a:p>
          <a:p>
            <a:endParaRPr lang="cs-CZ" sz="100" dirty="0"/>
          </a:p>
        </p:txBody>
      </p:sp>
    </p:spTree>
    <p:extLst>
      <p:ext uri="{BB962C8B-B14F-4D97-AF65-F5344CB8AC3E}">
        <p14:creationId xmlns:p14="http://schemas.microsoft.com/office/powerpoint/2010/main" val="5826188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Popis hotelu </a:t>
            </a:r>
            <a:r>
              <a:rPr lang="cs-CZ" dirty="0" err="1" smtClean="0"/>
              <a:t>Hotelbeschreibung</a:t>
            </a:r>
            <a:endParaRPr lang="cs-CZ" dirty="0"/>
          </a:p>
        </p:txBody>
      </p:sp>
      <p:sp>
        <p:nvSpPr>
          <p:cNvPr id="3" name="Zástupný symbol pro obsah 2"/>
          <p:cNvSpPr>
            <a:spLocks noGrp="1"/>
          </p:cNvSpPr>
          <p:nvPr>
            <p:ph idx="1"/>
          </p:nvPr>
        </p:nvSpPr>
        <p:spPr/>
        <p:txBody>
          <a:bodyPr/>
          <a:lstStyle/>
          <a:p>
            <a:r>
              <a:rPr lang="cs-CZ" dirty="0" smtClean="0"/>
              <a:t>4 hv</a:t>
            </a:r>
            <a:r>
              <a:rPr lang="cs-CZ" b="1" dirty="0" smtClean="0"/>
              <a:t>ě</a:t>
            </a:r>
            <a:r>
              <a:rPr lang="cs-CZ" dirty="0" smtClean="0"/>
              <a:t>zdi</a:t>
            </a:r>
            <a:r>
              <a:rPr lang="cs-CZ" b="1" dirty="0" smtClean="0"/>
              <a:t>č</a:t>
            </a:r>
            <a:r>
              <a:rPr lang="cs-CZ" dirty="0" smtClean="0"/>
              <a:t>kový hotel</a:t>
            </a:r>
          </a:p>
          <a:p>
            <a:r>
              <a:rPr lang="cs-CZ" dirty="0"/>
              <a:t>S</a:t>
            </a:r>
            <a:r>
              <a:rPr lang="cs-CZ" dirty="0" smtClean="0"/>
              <a:t>pirit &amp; Spa hotel</a:t>
            </a:r>
          </a:p>
          <a:p>
            <a:r>
              <a:rPr lang="cs-CZ" dirty="0" smtClean="0"/>
              <a:t>v Bavorském lese</a:t>
            </a:r>
          </a:p>
          <a:p>
            <a:r>
              <a:rPr lang="cs-CZ" dirty="0"/>
              <a:t>h</a:t>
            </a:r>
            <a:r>
              <a:rPr lang="cs-CZ" dirty="0" smtClean="0"/>
              <a:t>otel vlastní rodina </a:t>
            </a:r>
            <a:r>
              <a:rPr lang="cs-CZ" dirty="0" err="1" smtClean="0"/>
              <a:t>Gmach</a:t>
            </a:r>
            <a:endParaRPr lang="cs-CZ" dirty="0" smtClean="0"/>
          </a:p>
          <a:p>
            <a:pPr marL="0" indent="0">
              <a:buNone/>
            </a:pPr>
            <a:endParaRPr lang="cs-CZ" dirty="0" smtClean="0"/>
          </a:p>
          <a:p>
            <a:r>
              <a:rPr lang="de-DE" dirty="0"/>
              <a:t>4 Sterne Hotel</a:t>
            </a:r>
          </a:p>
          <a:p>
            <a:r>
              <a:rPr lang="de-DE" dirty="0"/>
              <a:t>Spirit &amp; </a:t>
            </a:r>
            <a:r>
              <a:rPr lang="de-DE" dirty="0" err="1"/>
              <a:t>Spa</a:t>
            </a:r>
            <a:r>
              <a:rPr lang="de-DE" dirty="0"/>
              <a:t> Hotel</a:t>
            </a:r>
          </a:p>
          <a:p>
            <a:r>
              <a:rPr lang="de-DE" dirty="0"/>
              <a:t>im </a:t>
            </a:r>
            <a:r>
              <a:rPr lang="cs-CZ" dirty="0" smtClean="0"/>
              <a:t>B</a:t>
            </a:r>
            <a:r>
              <a:rPr lang="de-DE" dirty="0" err="1" smtClean="0"/>
              <a:t>ayerischen</a:t>
            </a:r>
            <a:r>
              <a:rPr lang="de-DE" dirty="0" smtClean="0"/>
              <a:t> </a:t>
            </a:r>
            <a:r>
              <a:rPr lang="cs-CZ" dirty="0" err="1" smtClean="0"/>
              <a:t>W</a:t>
            </a:r>
            <a:r>
              <a:rPr lang="de-DE" dirty="0" err="1" smtClean="0"/>
              <a:t>ald</a:t>
            </a:r>
            <a:endParaRPr lang="de-DE" dirty="0"/>
          </a:p>
          <a:p>
            <a:r>
              <a:rPr lang="de-DE" dirty="0"/>
              <a:t>Das Hotel ist im Besitz der Familie </a:t>
            </a:r>
            <a:r>
              <a:rPr lang="de-DE" dirty="0" err="1"/>
              <a:t>Gmach</a:t>
            </a:r>
            <a:endParaRPr lang="cs-CZ" dirty="0"/>
          </a:p>
        </p:txBody>
      </p:sp>
      <p:pic>
        <p:nvPicPr>
          <p:cNvPr id="1026" name="Picture 2" descr="Výsledek obrázku pro hotel birkenhof grafenwies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628800"/>
            <a:ext cx="2521246" cy="24011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ýsledek obrázku pro hotel birkenhof grafenwies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0506" y="4869160"/>
            <a:ext cx="1967868" cy="1578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7357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000" dirty="0" smtClean="0"/>
              <a:t>Praxe na recepci </a:t>
            </a:r>
            <a:br>
              <a:rPr lang="cs-CZ" sz="4000" dirty="0" smtClean="0"/>
            </a:br>
            <a:r>
              <a:rPr lang="cs-CZ" sz="4000" dirty="0" smtClean="0"/>
              <a:t>Praktikum </a:t>
            </a:r>
            <a:r>
              <a:rPr lang="cs-CZ" sz="4000" dirty="0" err="1" smtClean="0"/>
              <a:t>an</a:t>
            </a:r>
            <a:r>
              <a:rPr lang="cs-CZ" sz="4000" dirty="0" smtClean="0"/>
              <a:t> der </a:t>
            </a:r>
            <a:r>
              <a:rPr lang="cs-CZ" sz="4000" dirty="0" err="1"/>
              <a:t>R</a:t>
            </a:r>
            <a:r>
              <a:rPr lang="cs-CZ" sz="4000" dirty="0" err="1" smtClean="0"/>
              <a:t>ezeption</a:t>
            </a:r>
            <a:endParaRPr lang="cs-CZ" sz="4000" dirty="0"/>
          </a:p>
        </p:txBody>
      </p:sp>
      <p:sp>
        <p:nvSpPr>
          <p:cNvPr id="3" name="Zástupný symbol pro obsah 2"/>
          <p:cNvSpPr>
            <a:spLocks noGrp="1"/>
          </p:cNvSpPr>
          <p:nvPr>
            <p:ph idx="1"/>
          </p:nvPr>
        </p:nvSpPr>
        <p:spPr/>
        <p:txBody>
          <a:bodyPr/>
          <a:lstStyle/>
          <a:p>
            <a:r>
              <a:rPr lang="cs-CZ" dirty="0"/>
              <a:t>s</a:t>
            </a:r>
            <a:r>
              <a:rPr lang="cs-CZ" dirty="0" smtClean="0"/>
              <a:t>eznámení s povinnostmi recep</a:t>
            </a:r>
            <a:r>
              <a:rPr lang="cs-CZ" b="1" dirty="0" smtClean="0"/>
              <a:t>č</a:t>
            </a:r>
            <a:r>
              <a:rPr lang="cs-CZ" dirty="0" smtClean="0"/>
              <a:t>ního</a:t>
            </a:r>
          </a:p>
          <a:p>
            <a:r>
              <a:rPr lang="cs-CZ" dirty="0"/>
              <a:t>s</a:t>
            </a:r>
            <a:r>
              <a:rPr lang="cs-CZ" dirty="0" smtClean="0"/>
              <a:t>eznámení s hotelem</a:t>
            </a:r>
          </a:p>
          <a:p>
            <a:r>
              <a:rPr lang="cs-CZ" dirty="0"/>
              <a:t>v</a:t>
            </a:r>
            <a:r>
              <a:rPr lang="cs-CZ" dirty="0" smtClean="0"/>
              <a:t>ýroba placek na </a:t>
            </a:r>
            <a:r>
              <a:rPr lang="cs-CZ" b="1" dirty="0" smtClean="0"/>
              <a:t>ž</a:t>
            </a:r>
            <a:r>
              <a:rPr lang="cs-CZ" dirty="0" smtClean="0"/>
              <a:t>upany host</a:t>
            </a:r>
            <a:r>
              <a:rPr lang="cs-CZ" b="1" dirty="0" smtClean="0"/>
              <a:t>ů</a:t>
            </a:r>
          </a:p>
          <a:p>
            <a:r>
              <a:rPr lang="cs-CZ" dirty="0"/>
              <a:t>s</a:t>
            </a:r>
            <a:r>
              <a:rPr lang="cs-CZ" dirty="0" smtClean="0"/>
              <a:t>kládání leták</a:t>
            </a:r>
            <a:r>
              <a:rPr lang="cs-CZ" b="1" dirty="0" smtClean="0"/>
              <a:t>ů</a:t>
            </a:r>
          </a:p>
          <a:p>
            <a:endParaRPr lang="cs-CZ" b="1" dirty="0" smtClean="0"/>
          </a:p>
          <a:p>
            <a:r>
              <a:rPr lang="de-DE" dirty="0" smtClean="0"/>
              <a:t>Pflichten </a:t>
            </a:r>
            <a:r>
              <a:rPr lang="de-DE" dirty="0"/>
              <a:t>der Empfangsdame</a:t>
            </a:r>
          </a:p>
          <a:p>
            <a:r>
              <a:rPr lang="de-DE" dirty="0"/>
              <a:t>das </a:t>
            </a:r>
            <a:r>
              <a:rPr lang="cs-CZ" dirty="0" err="1" smtClean="0"/>
              <a:t>H</a:t>
            </a:r>
            <a:r>
              <a:rPr lang="de-DE" dirty="0" err="1" smtClean="0"/>
              <a:t>otel</a:t>
            </a:r>
            <a:r>
              <a:rPr lang="de-DE" dirty="0" smtClean="0"/>
              <a:t> </a:t>
            </a:r>
            <a:r>
              <a:rPr lang="de-DE" dirty="0"/>
              <a:t>kennenlernen</a:t>
            </a:r>
          </a:p>
          <a:p>
            <a:r>
              <a:rPr lang="cs-CZ" dirty="0" err="1" smtClean="0"/>
              <a:t>B</a:t>
            </a:r>
            <a:r>
              <a:rPr lang="de-DE" dirty="0" err="1" smtClean="0"/>
              <a:t>ademäntel</a:t>
            </a:r>
            <a:r>
              <a:rPr lang="de-DE" dirty="0" smtClean="0"/>
              <a:t> </a:t>
            </a:r>
            <a:r>
              <a:rPr lang="de-DE" dirty="0"/>
              <a:t>für </a:t>
            </a:r>
            <a:r>
              <a:rPr lang="cs-CZ" dirty="0" err="1" smtClean="0"/>
              <a:t>G</a:t>
            </a:r>
            <a:r>
              <a:rPr lang="de-DE" dirty="0" smtClean="0"/>
              <a:t>äste </a:t>
            </a:r>
            <a:endParaRPr lang="cs-CZ" dirty="0" smtClean="0"/>
          </a:p>
          <a:p>
            <a:r>
              <a:rPr lang="de-DE" dirty="0" smtClean="0"/>
              <a:t>Faltblätter</a:t>
            </a:r>
            <a:endParaRPr lang="cs-CZ" dirty="0"/>
          </a:p>
        </p:txBody>
      </p:sp>
      <p:pic>
        <p:nvPicPr>
          <p:cNvPr id="7170" name="Picture 2" descr="Výsledek obrázku pro hotel birkenhof grafenwies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0274" y="3573015"/>
            <a:ext cx="2925912" cy="2599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1410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Praxe na pokojích </a:t>
            </a:r>
            <a:r>
              <a:rPr lang="cs-CZ" dirty="0" err="1" smtClean="0"/>
              <a:t>Zimmerservice</a:t>
            </a:r>
            <a:endParaRPr lang="cs-CZ" dirty="0"/>
          </a:p>
        </p:txBody>
      </p:sp>
      <p:sp>
        <p:nvSpPr>
          <p:cNvPr id="3" name="Zástupný symbol pro obsah 2"/>
          <p:cNvSpPr>
            <a:spLocks noGrp="1"/>
          </p:cNvSpPr>
          <p:nvPr>
            <p:ph idx="1"/>
          </p:nvPr>
        </p:nvSpPr>
        <p:spPr/>
        <p:txBody>
          <a:bodyPr>
            <a:normAutofit lnSpcReduction="10000"/>
          </a:bodyPr>
          <a:lstStyle/>
          <a:p>
            <a:r>
              <a:rPr lang="cs-CZ" dirty="0"/>
              <a:t>s</a:t>
            </a:r>
            <a:r>
              <a:rPr lang="cs-CZ" dirty="0" smtClean="0"/>
              <a:t>eznámení s personálem</a:t>
            </a:r>
          </a:p>
          <a:p>
            <a:r>
              <a:rPr lang="cs-CZ" dirty="0"/>
              <a:t>s</a:t>
            </a:r>
            <a:r>
              <a:rPr lang="cs-CZ" dirty="0" smtClean="0"/>
              <a:t>eznámení s povinnostmi pokojských</a:t>
            </a:r>
          </a:p>
          <a:p>
            <a:r>
              <a:rPr lang="cs-CZ" dirty="0" smtClean="0"/>
              <a:t>úklid pokoje, koupelny</a:t>
            </a:r>
          </a:p>
          <a:p>
            <a:r>
              <a:rPr lang="cs-CZ" dirty="0"/>
              <a:t>v</a:t>
            </a:r>
            <a:r>
              <a:rPr lang="cs-CZ" dirty="0" smtClean="0"/>
              <a:t>ysávání pokoj</a:t>
            </a:r>
            <a:r>
              <a:rPr lang="cs-CZ" b="1" dirty="0" smtClean="0"/>
              <a:t>ů</a:t>
            </a:r>
            <a:r>
              <a:rPr lang="cs-CZ" dirty="0" smtClean="0"/>
              <a:t> i chodeb</a:t>
            </a:r>
          </a:p>
          <a:p>
            <a:r>
              <a:rPr lang="cs-CZ" dirty="0"/>
              <a:t>u</a:t>
            </a:r>
            <a:r>
              <a:rPr lang="cs-CZ" dirty="0" smtClean="0"/>
              <a:t>tírání prachu</a:t>
            </a:r>
          </a:p>
          <a:p>
            <a:endParaRPr lang="cs-CZ" dirty="0"/>
          </a:p>
          <a:p>
            <a:r>
              <a:rPr lang="de-DE" dirty="0"/>
              <a:t>Das Personal kennenlernen</a:t>
            </a:r>
          </a:p>
          <a:p>
            <a:r>
              <a:rPr lang="de-DE" dirty="0" smtClean="0"/>
              <a:t>Pflichte </a:t>
            </a:r>
            <a:r>
              <a:rPr lang="de-DE" dirty="0"/>
              <a:t>des Dienstmädchens</a:t>
            </a:r>
          </a:p>
          <a:p>
            <a:r>
              <a:rPr lang="de-DE" dirty="0" smtClean="0"/>
              <a:t>Zimmer</a:t>
            </a:r>
            <a:r>
              <a:rPr lang="cs-CZ" dirty="0" smtClean="0"/>
              <a:t>- </a:t>
            </a:r>
            <a:r>
              <a:rPr lang="cs-CZ" dirty="0" err="1" smtClean="0"/>
              <a:t>und</a:t>
            </a:r>
            <a:r>
              <a:rPr lang="cs-CZ" dirty="0" smtClean="0"/>
              <a:t> </a:t>
            </a:r>
            <a:r>
              <a:rPr lang="cs-CZ" dirty="0" err="1" smtClean="0"/>
              <a:t>Badr</a:t>
            </a:r>
            <a:r>
              <a:rPr lang="de-DE" dirty="0" err="1" smtClean="0"/>
              <a:t>einigung</a:t>
            </a:r>
            <a:endParaRPr lang="cs-CZ" dirty="0" smtClean="0"/>
          </a:p>
          <a:p>
            <a:r>
              <a:rPr lang="de-DE" dirty="0" smtClean="0"/>
              <a:t>Staubsaugen </a:t>
            </a:r>
            <a:r>
              <a:rPr lang="de-DE" dirty="0"/>
              <a:t>von Räumen und Fluren</a:t>
            </a:r>
          </a:p>
          <a:p>
            <a:r>
              <a:rPr lang="de-DE" dirty="0"/>
              <a:t>abstauben</a:t>
            </a:r>
            <a:endParaRPr lang="cs-CZ" dirty="0"/>
          </a:p>
        </p:txBody>
      </p:sp>
      <p:pic>
        <p:nvPicPr>
          <p:cNvPr id="3074" name="Picture 2" descr="Výsledek obrázku pro pokoje hotel birkenho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5586" y="1556792"/>
            <a:ext cx="2467603" cy="21671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ýsledek obrázku pro pokoje hotel birkenhof grafenwies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2571" y="4318458"/>
            <a:ext cx="2038767" cy="1834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9927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Praxe v kuchyni Praktikum in der </a:t>
            </a:r>
            <a:r>
              <a:rPr lang="cs-CZ" dirty="0" err="1" smtClean="0"/>
              <a:t>Küche</a:t>
            </a:r>
            <a:endParaRPr lang="cs-CZ" dirty="0"/>
          </a:p>
        </p:txBody>
      </p:sp>
      <p:sp>
        <p:nvSpPr>
          <p:cNvPr id="3" name="Zástupný symbol pro obsah 2"/>
          <p:cNvSpPr>
            <a:spLocks noGrp="1"/>
          </p:cNvSpPr>
          <p:nvPr>
            <p:ph idx="1"/>
          </p:nvPr>
        </p:nvSpPr>
        <p:spPr/>
        <p:txBody>
          <a:bodyPr>
            <a:normAutofit fontScale="92500"/>
          </a:bodyPr>
          <a:lstStyle/>
          <a:p>
            <a:r>
              <a:rPr lang="cs-CZ" dirty="0"/>
              <a:t>s</a:t>
            </a:r>
            <a:r>
              <a:rPr lang="cs-CZ" dirty="0" smtClean="0"/>
              <a:t>eznámení s povinnostmi kucha</a:t>
            </a:r>
            <a:r>
              <a:rPr lang="cs-CZ" b="1" dirty="0" smtClean="0"/>
              <a:t>řů </a:t>
            </a:r>
            <a:r>
              <a:rPr lang="cs-CZ" dirty="0" smtClean="0"/>
              <a:t>a prostorami kuchyně </a:t>
            </a:r>
            <a:endParaRPr lang="cs-CZ" b="1" dirty="0" smtClean="0"/>
          </a:p>
          <a:p>
            <a:r>
              <a:rPr lang="cs-CZ" dirty="0"/>
              <a:t>k</a:t>
            </a:r>
            <a:r>
              <a:rPr lang="cs-CZ" dirty="0" smtClean="0"/>
              <a:t>rájení zeleniny</a:t>
            </a:r>
          </a:p>
          <a:p>
            <a:r>
              <a:rPr lang="cs-CZ" dirty="0"/>
              <a:t>v</a:t>
            </a:r>
            <a:r>
              <a:rPr lang="cs-CZ" dirty="0" smtClean="0"/>
              <a:t>ydávání jídel</a:t>
            </a:r>
          </a:p>
          <a:p>
            <a:r>
              <a:rPr lang="cs-CZ" dirty="0"/>
              <a:t>m</a:t>
            </a:r>
            <a:r>
              <a:rPr lang="cs-CZ" dirty="0" smtClean="0"/>
              <a:t>ytí nádobí</a:t>
            </a:r>
          </a:p>
          <a:p>
            <a:r>
              <a:rPr lang="cs-CZ" dirty="0" smtClean="0"/>
              <a:t>úklid kuchy</a:t>
            </a:r>
            <a:r>
              <a:rPr lang="cs-CZ" b="1" dirty="0" smtClean="0"/>
              <a:t>ň</a:t>
            </a:r>
            <a:r>
              <a:rPr lang="cs-CZ" dirty="0" smtClean="0"/>
              <a:t>ských prostor</a:t>
            </a:r>
          </a:p>
          <a:p>
            <a:endParaRPr lang="cs-CZ" dirty="0" smtClean="0"/>
          </a:p>
          <a:p>
            <a:r>
              <a:rPr lang="de-DE" dirty="0"/>
              <a:t>Einweisung in die Pflichten der Köche </a:t>
            </a:r>
            <a:endParaRPr lang="cs-CZ" dirty="0" smtClean="0"/>
          </a:p>
          <a:p>
            <a:r>
              <a:rPr lang="cs-CZ" dirty="0" err="1" smtClean="0"/>
              <a:t>Gemüse</a:t>
            </a:r>
            <a:r>
              <a:rPr lang="cs-CZ" dirty="0" smtClean="0"/>
              <a:t> </a:t>
            </a:r>
            <a:r>
              <a:rPr lang="de-DE" dirty="0" smtClean="0"/>
              <a:t>schneiden</a:t>
            </a:r>
            <a:endParaRPr lang="de-DE" dirty="0"/>
          </a:p>
          <a:p>
            <a:r>
              <a:rPr lang="de-DE" dirty="0" smtClean="0"/>
              <a:t>Mahlzeiten</a:t>
            </a:r>
            <a:r>
              <a:rPr lang="cs-CZ" dirty="0" smtClean="0"/>
              <a:t> - </a:t>
            </a:r>
            <a:r>
              <a:rPr lang="cs-CZ" dirty="0" err="1" smtClean="0"/>
              <a:t>Ausgabe</a:t>
            </a:r>
            <a:endParaRPr lang="de-DE" dirty="0"/>
          </a:p>
          <a:p>
            <a:r>
              <a:rPr lang="de-DE" dirty="0"/>
              <a:t>Geschirr spülen</a:t>
            </a:r>
          </a:p>
          <a:p>
            <a:r>
              <a:rPr lang="de-DE" dirty="0"/>
              <a:t>Reinigung der Küchenbereiche</a:t>
            </a:r>
            <a:endParaRPr lang="cs-CZ" dirty="0"/>
          </a:p>
        </p:txBody>
      </p:sp>
      <p:pic>
        <p:nvPicPr>
          <p:cNvPr id="4098" name="Picture 2" descr="Fotka uživatele Eva Urbančiková."/>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2060848"/>
            <a:ext cx="1698017" cy="32732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otka uživatele Eva Urbančiková."/>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4470330"/>
            <a:ext cx="1819569" cy="222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4901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Praxe na place. </a:t>
            </a:r>
            <a:r>
              <a:rPr lang="cs-CZ" dirty="0" err="1" smtClean="0"/>
              <a:t>Service</a:t>
            </a:r>
            <a:r>
              <a:rPr lang="cs-CZ" dirty="0" smtClean="0"/>
              <a:t>.</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seznámení s povinnostmi pracovník</a:t>
            </a:r>
            <a:r>
              <a:rPr lang="cs-CZ" b="1" dirty="0" smtClean="0"/>
              <a:t>ů</a:t>
            </a:r>
          </a:p>
          <a:p>
            <a:r>
              <a:rPr lang="cs-CZ" dirty="0" smtClean="0"/>
              <a:t>roznášení jídel</a:t>
            </a:r>
          </a:p>
          <a:p>
            <a:r>
              <a:rPr lang="cs-CZ" dirty="0"/>
              <a:t>m</a:t>
            </a:r>
            <a:r>
              <a:rPr lang="cs-CZ" dirty="0" smtClean="0"/>
              <a:t>ytí nádobí</a:t>
            </a:r>
          </a:p>
          <a:p>
            <a:r>
              <a:rPr lang="cs-CZ" dirty="0"/>
              <a:t>p</a:t>
            </a:r>
            <a:r>
              <a:rPr lang="cs-CZ" dirty="0" smtClean="0"/>
              <a:t>říprava nápoj</a:t>
            </a:r>
            <a:r>
              <a:rPr lang="cs-CZ" b="1" dirty="0" smtClean="0"/>
              <a:t>ů</a:t>
            </a:r>
          </a:p>
          <a:p>
            <a:r>
              <a:rPr lang="cs-CZ" dirty="0"/>
              <a:t>p</a:t>
            </a:r>
            <a:r>
              <a:rPr lang="cs-CZ" dirty="0" smtClean="0"/>
              <a:t>říprava stolů na jídla</a:t>
            </a:r>
          </a:p>
          <a:p>
            <a:endParaRPr lang="cs-CZ" dirty="0"/>
          </a:p>
          <a:p>
            <a:r>
              <a:rPr lang="de-DE" dirty="0"/>
              <a:t>Einweisung in die Pflichten der Arbeitnehmer</a:t>
            </a:r>
          </a:p>
          <a:p>
            <a:r>
              <a:rPr lang="de-DE" dirty="0"/>
              <a:t>Verteilung von Mahlzeiten</a:t>
            </a:r>
          </a:p>
          <a:p>
            <a:r>
              <a:rPr lang="de-DE" dirty="0"/>
              <a:t>Geschirr spülen</a:t>
            </a:r>
          </a:p>
          <a:p>
            <a:r>
              <a:rPr lang="de-DE" dirty="0"/>
              <a:t>Zubereitung von Getränken</a:t>
            </a:r>
          </a:p>
          <a:p>
            <a:r>
              <a:rPr lang="de-DE" dirty="0"/>
              <a:t>Zubereitung von Speisetischen</a:t>
            </a:r>
            <a:endParaRPr lang="cs-CZ" dirty="0"/>
          </a:p>
        </p:txBody>
      </p:sp>
      <p:pic>
        <p:nvPicPr>
          <p:cNvPr id="5122" name="Picture 2" descr="Fotka uživatele Eva Urbančiková."/>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2971" y="4460790"/>
            <a:ext cx="1043949" cy="144705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otka uživatele Eva Urbančiková."/>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5207" y="2204863"/>
            <a:ext cx="1489266" cy="3610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037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251520" y="152400"/>
            <a:ext cx="8640960" cy="3132584"/>
          </a:xfrm>
        </p:spPr>
        <p:txBody>
          <a:bodyPr>
            <a:normAutofit/>
          </a:bodyPr>
          <a:lstStyle/>
          <a:p>
            <a:r>
              <a:rPr lang="cs-CZ" dirty="0" smtClean="0"/>
              <a:t>Stáže v </a:t>
            </a:r>
            <a:r>
              <a:rPr lang="cs-CZ" dirty="0" err="1" smtClean="0"/>
              <a:t>Chamu</a:t>
            </a:r>
            <a:r>
              <a:rPr lang="cs-CZ" dirty="0" smtClean="0"/>
              <a:t>.</a:t>
            </a:r>
            <a:br>
              <a:rPr lang="cs-CZ" dirty="0" smtClean="0"/>
            </a:br>
            <a:r>
              <a:rPr lang="cs-CZ" dirty="0" smtClean="0"/>
              <a:t>Praktikum – D (</a:t>
            </a:r>
            <a:r>
              <a:rPr lang="cs-CZ" dirty="0" err="1" smtClean="0"/>
              <a:t>Dienstleistungen</a:t>
            </a:r>
            <a:r>
              <a:rPr lang="cs-CZ" dirty="0" smtClean="0"/>
              <a:t>) in </a:t>
            </a:r>
            <a:r>
              <a:rPr lang="cs-CZ" dirty="0" err="1" smtClean="0"/>
              <a:t>Cham</a:t>
            </a:r>
            <a:endParaRPr lang="cs-CZ" dirty="0"/>
          </a:p>
        </p:txBody>
      </p:sp>
      <p:sp>
        <p:nvSpPr>
          <p:cNvPr id="2" name="Zástupný symbol pro obsah 1"/>
          <p:cNvSpPr>
            <a:spLocks noGrp="1"/>
          </p:cNvSpPr>
          <p:nvPr>
            <p:ph idx="1"/>
          </p:nvPr>
        </p:nvSpPr>
        <p:spPr>
          <a:xfrm>
            <a:off x="457200" y="4005064"/>
            <a:ext cx="8229600" cy="2090936"/>
          </a:xfrm>
        </p:spPr>
        <p:txBody>
          <a:bodyPr>
            <a:normAutofit lnSpcReduction="10000"/>
          </a:bodyPr>
          <a:lstStyle/>
          <a:p>
            <a:pPr marL="0" indent="0">
              <a:buNone/>
            </a:pPr>
            <a:r>
              <a:rPr lang="cs-CZ" dirty="0" smtClean="0"/>
              <a:t>1. a 2.  Běh (A +B)</a:t>
            </a:r>
          </a:p>
          <a:p>
            <a:pPr marL="0" indent="0">
              <a:buNone/>
            </a:pPr>
            <a:r>
              <a:rPr lang="cs-CZ" dirty="0"/>
              <a:t>1</a:t>
            </a:r>
            <a:r>
              <a:rPr lang="cs-CZ" dirty="0" smtClean="0"/>
              <a:t>. </a:t>
            </a:r>
            <a:r>
              <a:rPr lang="cs-CZ" dirty="0" err="1"/>
              <a:t>u</a:t>
            </a:r>
            <a:r>
              <a:rPr lang="cs-CZ" dirty="0" err="1" smtClean="0"/>
              <a:t>nd</a:t>
            </a:r>
            <a:r>
              <a:rPr lang="cs-CZ" dirty="0" smtClean="0"/>
              <a:t> 2.  </a:t>
            </a:r>
            <a:r>
              <a:rPr lang="cs-CZ" dirty="0" err="1" smtClean="0"/>
              <a:t>Block</a:t>
            </a:r>
            <a:endParaRPr lang="cs-CZ" dirty="0" smtClean="0"/>
          </a:p>
          <a:p>
            <a:pPr marL="514350" indent="-514350">
              <a:buAutoNum type="arabicPeriod"/>
            </a:pPr>
            <a:endParaRPr lang="cs-CZ" dirty="0"/>
          </a:p>
          <a:p>
            <a:pPr marL="0" indent="0" algn="ctr">
              <a:buNone/>
            </a:pPr>
            <a:r>
              <a:rPr lang="cs-CZ" dirty="0" smtClean="0"/>
              <a:t>       Rok 2017</a:t>
            </a:r>
          </a:p>
          <a:p>
            <a:pPr marL="0" indent="0" algn="ctr">
              <a:buNone/>
            </a:pPr>
            <a:r>
              <a:rPr lang="cs-CZ" dirty="0" err="1" smtClean="0"/>
              <a:t>Jahr</a:t>
            </a:r>
            <a:r>
              <a:rPr lang="cs-CZ" dirty="0" smtClean="0"/>
              <a:t> 2017</a:t>
            </a:r>
            <a:endParaRPr lang="cs-CZ" dirty="0"/>
          </a:p>
        </p:txBody>
      </p:sp>
    </p:spTree>
    <p:extLst>
      <p:ext uri="{BB962C8B-B14F-4D97-AF65-F5344CB8AC3E}">
        <p14:creationId xmlns:p14="http://schemas.microsoft.com/office/powerpoint/2010/main" val="24821769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4664"/>
            <a:ext cx="8229600" cy="2376264"/>
          </a:xfrm>
        </p:spPr>
        <p:txBody>
          <a:bodyPr/>
          <a:lstStyle/>
          <a:p>
            <a:r>
              <a:rPr lang="cs-CZ" dirty="0" smtClean="0"/>
              <a:t>Popis Projektového </a:t>
            </a:r>
            <a:br>
              <a:rPr lang="cs-CZ" dirty="0" smtClean="0"/>
            </a:br>
            <a:r>
              <a:rPr lang="cs-CZ" dirty="0" smtClean="0"/>
              <a:t>dne v </a:t>
            </a:r>
            <a:r>
              <a:rPr lang="cs-CZ" dirty="0" err="1" smtClean="0"/>
              <a:t>Chamu</a:t>
            </a:r>
            <a:r>
              <a:rPr lang="cs-CZ" dirty="0" smtClean="0"/>
              <a:t/>
            </a:r>
            <a:br>
              <a:rPr lang="cs-CZ" dirty="0" smtClean="0"/>
            </a:br>
            <a:r>
              <a:rPr lang="cs-CZ" dirty="0" err="1" smtClean="0"/>
              <a:t>Projekttag</a:t>
            </a:r>
            <a:r>
              <a:rPr lang="cs-CZ" dirty="0" smtClean="0"/>
              <a:t> in </a:t>
            </a:r>
            <a:r>
              <a:rPr lang="cs-CZ" dirty="0" err="1" smtClean="0"/>
              <a:t>Cham</a:t>
            </a:r>
            <a:endParaRPr lang="cs-CZ" dirty="0"/>
          </a:p>
        </p:txBody>
      </p:sp>
      <p:sp>
        <p:nvSpPr>
          <p:cNvPr id="3" name="Zástupný symbol pro obsah 2"/>
          <p:cNvSpPr>
            <a:spLocks noGrp="1"/>
          </p:cNvSpPr>
          <p:nvPr>
            <p:ph idx="1"/>
          </p:nvPr>
        </p:nvSpPr>
        <p:spPr>
          <a:xfrm>
            <a:off x="539552" y="2924944"/>
            <a:ext cx="8229600" cy="4525963"/>
          </a:xfrm>
        </p:spPr>
        <p:txBody>
          <a:bodyPr/>
          <a:lstStyle/>
          <a:p>
            <a:r>
              <a:rPr lang="cs-CZ" dirty="0" smtClean="0"/>
              <a:t>Kurz v </a:t>
            </a:r>
            <a:r>
              <a:rPr lang="cs-CZ" dirty="0" err="1" smtClean="0"/>
              <a:t>Chamu</a:t>
            </a:r>
            <a:endParaRPr lang="cs-CZ" dirty="0" smtClean="0"/>
          </a:p>
          <a:p>
            <a:r>
              <a:rPr lang="cs-CZ" dirty="0"/>
              <a:t>N</a:t>
            </a:r>
            <a:r>
              <a:rPr lang="cs-CZ" dirty="0" smtClean="0"/>
              <a:t>ávšt</a:t>
            </a:r>
            <a:r>
              <a:rPr lang="cs-CZ" b="1" dirty="0" smtClean="0"/>
              <a:t>ě</a:t>
            </a:r>
            <a:r>
              <a:rPr lang="cs-CZ" dirty="0" smtClean="0"/>
              <a:t>va workshopu (veletrh povolání)</a:t>
            </a:r>
          </a:p>
          <a:p>
            <a:r>
              <a:rPr lang="cs-CZ" dirty="0" smtClean="0"/>
              <a:t>Zážitky</a:t>
            </a:r>
          </a:p>
          <a:p>
            <a:endParaRPr lang="cs-CZ" b="1" dirty="0"/>
          </a:p>
          <a:p>
            <a:r>
              <a:rPr lang="de-DE" dirty="0"/>
              <a:t>Kurs in Cham</a:t>
            </a:r>
          </a:p>
          <a:p>
            <a:r>
              <a:rPr lang="de-DE" dirty="0" smtClean="0"/>
              <a:t>W</a:t>
            </a:r>
            <a:r>
              <a:rPr lang="cs-CZ" dirty="0" err="1" smtClean="0"/>
              <a:t>orkshop</a:t>
            </a:r>
            <a:r>
              <a:rPr lang="de-DE" dirty="0" smtClean="0"/>
              <a:t>besuch </a:t>
            </a:r>
            <a:r>
              <a:rPr lang="de-DE" dirty="0"/>
              <a:t>(</a:t>
            </a:r>
            <a:r>
              <a:rPr lang="de-DE" dirty="0" err="1"/>
              <a:t>Jobmesse</a:t>
            </a:r>
            <a:r>
              <a:rPr lang="de-DE" dirty="0"/>
              <a:t>)</a:t>
            </a:r>
          </a:p>
          <a:p>
            <a:r>
              <a:rPr lang="cs-CZ" dirty="0" err="1" smtClean="0"/>
              <a:t>E</a:t>
            </a:r>
            <a:r>
              <a:rPr lang="de-DE" dirty="0" err="1" smtClean="0"/>
              <a:t>rfahrungen</a:t>
            </a:r>
            <a:endParaRPr lang="cs-CZ" dirty="0"/>
          </a:p>
        </p:txBody>
      </p:sp>
    </p:spTree>
    <p:extLst>
      <p:ext uri="{BB962C8B-B14F-4D97-AF65-F5344CB8AC3E}">
        <p14:creationId xmlns:p14="http://schemas.microsoft.com/office/powerpoint/2010/main" val="20289704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Odjezd dom</a:t>
            </a:r>
            <a:r>
              <a:rPr lang="cs-CZ" b="1" dirty="0" smtClean="0"/>
              <a:t>ů</a:t>
            </a:r>
            <a:endParaRPr lang="cs-CZ" b="1" dirty="0"/>
          </a:p>
        </p:txBody>
      </p:sp>
      <p:sp>
        <p:nvSpPr>
          <p:cNvPr id="3" name="Zástupný symbol pro obsah 2"/>
          <p:cNvSpPr>
            <a:spLocks noGrp="1"/>
          </p:cNvSpPr>
          <p:nvPr>
            <p:ph idx="1"/>
          </p:nvPr>
        </p:nvSpPr>
        <p:spPr/>
        <p:txBody>
          <a:bodyPr/>
          <a:lstStyle/>
          <a:p>
            <a:r>
              <a:rPr lang="cs-CZ" dirty="0" smtClean="0"/>
              <a:t>   </a:t>
            </a:r>
            <a:endParaRPr lang="cs-CZ" dirty="0"/>
          </a:p>
        </p:txBody>
      </p:sp>
      <p:pic>
        <p:nvPicPr>
          <p:cNvPr id="6146" name="Picture 2" descr="Fotka uživatele Eva Urbančiková."/>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636912"/>
            <a:ext cx="2152331" cy="32284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otka uživatele Eva Urbančiková."/>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2636912"/>
            <a:ext cx="2122575" cy="3186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3925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Abfahrt</a:t>
            </a:r>
            <a:r>
              <a:rPr lang="cs-CZ" dirty="0" smtClean="0"/>
              <a:t> nach </a:t>
            </a:r>
            <a:r>
              <a:rPr lang="cs-CZ" dirty="0" err="1" smtClean="0"/>
              <a:t>Hause</a:t>
            </a:r>
            <a:endParaRPr lang="cs-CZ" dirty="0"/>
          </a:p>
        </p:txBody>
      </p:sp>
      <p:pic>
        <p:nvPicPr>
          <p:cNvPr id="4" name="Picture 4" descr="Fotka uživatele Eva Urbančiková."/>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2040" y="2093978"/>
            <a:ext cx="2489279" cy="41306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otka uživatele Eva Urbančikov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093977"/>
            <a:ext cx="2152331" cy="407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7611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66404" y="2280211"/>
            <a:ext cx="5928565" cy="302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7025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286000" y="3124200"/>
            <a:ext cx="6172200" cy="952500"/>
          </a:xfrm>
        </p:spPr>
        <p:txBody>
          <a:bodyPr/>
          <a:lstStyle/>
          <a:p>
            <a:pPr fontAlgn="auto">
              <a:spcAft>
                <a:spcPts val="0"/>
              </a:spcAft>
              <a:defRPr/>
            </a:pPr>
            <a:r>
              <a:rPr lang="cs-CZ" dirty="0" err="1" smtClean="0"/>
              <a:t>Posthotel</a:t>
            </a:r>
            <a:r>
              <a:rPr lang="cs-CZ" dirty="0" smtClean="0"/>
              <a:t>  </a:t>
            </a:r>
            <a:r>
              <a:rPr lang="cs-CZ" dirty="0" err="1" smtClean="0"/>
              <a:t>Rattenberg</a:t>
            </a:r>
            <a:endParaRPr lang="cs-CZ" dirty="0"/>
          </a:p>
        </p:txBody>
      </p:sp>
      <p:sp>
        <p:nvSpPr>
          <p:cNvPr id="13314" name="Podnadpis 2"/>
          <p:cNvSpPr>
            <a:spLocks noGrp="1"/>
          </p:cNvSpPr>
          <p:nvPr>
            <p:ph type="subTitle" idx="1"/>
          </p:nvPr>
        </p:nvSpPr>
        <p:spPr>
          <a:xfrm>
            <a:off x="5364163" y="5003800"/>
            <a:ext cx="3094037" cy="1371600"/>
          </a:xfrm>
        </p:spPr>
        <p:txBody>
          <a:bodyPr/>
          <a:lstStyle/>
          <a:p>
            <a:endParaRPr lang="cs-CZ" smtClean="0"/>
          </a:p>
          <a:p>
            <a:r>
              <a:rPr lang="cs-CZ" smtClean="0"/>
              <a:t>Martina Kališová</a:t>
            </a:r>
          </a:p>
          <a:p>
            <a:r>
              <a:rPr lang="cs-CZ" smtClean="0"/>
              <a:t>Martina Jílková</a:t>
            </a:r>
          </a:p>
        </p:txBody>
      </p:sp>
    </p:spTree>
    <p:extLst>
      <p:ext uri="{BB962C8B-B14F-4D97-AF65-F5344CB8AC3E}">
        <p14:creationId xmlns:p14="http://schemas.microsoft.com/office/powerpoint/2010/main" val="735744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p:cNvPicPr>
            <a:picLocks noGrp="1" noChangeAspect="1" noChangeArrowheads="1"/>
          </p:cNvPicPr>
          <p:nvPr>
            <p:ph sz="quarter" idx="1"/>
          </p:nvPr>
        </p:nvPicPr>
        <p:blipFill>
          <a:blip r:embed="rId2"/>
          <a:srcRect l="15228" t="13255" r="11192" b="11220"/>
          <a:stretch>
            <a:fillRect/>
          </a:stretch>
        </p:blipFill>
        <p:spPr>
          <a:xfrm>
            <a:off x="250825" y="1412875"/>
            <a:ext cx="8485188" cy="4895850"/>
          </a:xfrm>
        </p:spPr>
      </p:pic>
      <p:sp>
        <p:nvSpPr>
          <p:cNvPr id="2" name="Nadpis 1"/>
          <p:cNvSpPr>
            <a:spLocks/>
          </p:cNvSpPr>
          <p:nvPr/>
        </p:nvSpPr>
        <p:spPr bwMode="auto">
          <a:xfrm>
            <a:off x="457200" y="274638"/>
            <a:ext cx="7467600" cy="994122"/>
          </a:xfrm>
          <a:prstGeom prst="rect">
            <a:avLst/>
          </a:prstGeom>
          <a:noFill/>
          <a:ln w="9525">
            <a:noFill/>
            <a:miter lim="800000"/>
            <a:headEnd/>
            <a:tailEnd/>
          </a:ln>
        </p:spPr>
        <p:txBody>
          <a:bodyPr anchor="b"/>
          <a:lstStyle/>
          <a:p>
            <a:r>
              <a:rPr lang="cs-CZ" sz="3000" dirty="0">
                <a:solidFill>
                  <a:schemeClr val="tx2"/>
                </a:solidFill>
                <a:latin typeface="Century Schoolbook" pitchFamily="18" charset="0"/>
              </a:rPr>
              <a:t>POSTHOTEL</a:t>
            </a:r>
            <a:r>
              <a:rPr lang="cs-CZ" sz="3000" dirty="0">
                <a:solidFill>
                  <a:schemeClr val="tx2"/>
                </a:solidFill>
              </a:rPr>
              <a:t> </a:t>
            </a:r>
            <a:r>
              <a:rPr lang="cs-CZ" sz="3000" dirty="0">
                <a:solidFill>
                  <a:schemeClr val="tx2"/>
                </a:solidFill>
                <a:latin typeface="Century Schoolbook" pitchFamily="18" charset="0"/>
              </a:rPr>
              <a:t>NA </a:t>
            </a:r>
            <a:r>
              <a:rPr lang="cs-CZ" sz="3000" dirty="0" smtClean="0">
                <a:solidFill>
                  <a:schemeClr val="tx2"/>
                </a:solidFill>
                <a:latin typeface="Century Schoolbook" pitchFamily="18" charset="0"/>
              </a:rPr>
              <a:t>MAPĚ    </a:t>
            </a:r>
          </a:p>
          <a:p>
            <a:r>
              <a:rPr lang="cs-CZ" sz="3000" dirty="0" err="1" smtClean="0">
                <a:solidFill>
                  <a:schemeClr val="tx2"/>
                </a:solidFill>
                <a:latin typeface="Century Schoolbook" pitchFamily="18" charset="0"/>
              </a:rPr>
              <a:t>Posthotel</a:t>
            </a:r>
            <a:r>
              <a:rPr lang="cs-CZ" sz="3000" dirty="0" smtClean="0">
                <a:solidFill>
                  <a:schemeClr val="tx2"/>
                </a:solidFill>
                <a:latin typeface="Century Schoolbook" pitchFamily="18" charset="0"/>
              </a:rPr>
              <a:t> - </a:t>
            </a:r>
            <a:r>
              <a:rPr lang="cs-CZ" sz="3000" dirty="0" err="1" smtClean="0">
                <a:solidFill>
                  <a:schemeClr val="tx2"/>
                </a:solidFill>
                <a:latin typeface="Century Schoolbook" pitchFamily="18" charset="0"/>
              </a:rPr>
              <a:t>Landkarte</a:t>
            </a:r>
            <a:endParaRPr lang="cs-CZ" sz="3000" dirty="0">
              <a:solidFill>
                <a:schemeClr val="tx2"/>
              </a:solidFill>
              <a:latin typeface="Century Schoolbook" pitchFamily="18" charset="0"/>
            </a:endParaRPr>
          </a:p>
        </p:txBody>
      </p:sp>
    </p:spTree>
    <p:extLst>
      <p:ext uri="{BB962C8B-B14F-4D97-AF65-F5344CB8AC3E}">
        <p14:creationId xmlns:p14="http://schemas.microsoft.com/office/powerpoint/2010/main" val="24616560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err="1" smtClean="0"/>
              <a:t>Posthotel</a:t>
            </a:r>
            <a:endParaRPr lang="cs-CZ" dirty="0"/>
          </a:p>
        </p:txBody>
      </p:sp>
      <p:pic>
        <p:nvPicPr>
          <p:cNvPr id="15362" name="Picture 2"/>
          <p:cNvPicPr>
            <a:picLocks noGrp="1" noChangeAspect="1" noChangeArrowheads="1"/>
          </p:cNvPicPr>
          <p:nvPr>
            <p:ph sz="quarter" idx="1"/>
          </p:nvPr>
        </p:nvPicPr>
        <p:blipFill>
          <a:blip r:embed="rId2"/>
          <a:srcRect/>
          <a:stretch>
            <a:fillRect/>
          </a:stretch>
        </p:blipFill>
        <p:spPr>
          <a:xfrm>
            <a:off x="179388" y="1844824"/>
            <a:ext cx="8567737" cy="4589314"/>
          </a:xfrm>
        </p:spPr>
      </p:pic>
    </p:spTree>
    <p:extLst>
      <p:ext uri="{BB962C8B-B14F-4D97-AF65-F5344CB8AC3E}">
        <p14:creationId xmlns:p14="http://schemas.microsoft.com/office/powerpoint/2010/main" val="5390602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457200" y="1600200"/>
            <a:ext cx="7467600" cy="4873625"/>
          </a:xfrm>
        </p:spPr>
        <p:txBody>
          <a:bodyPr>
            <a:normAutofit/>
          </a:bodyPr>
          <a:lstStyle/>
          <a:p>
            <a:pPr>
              <a:buFont typeface="Wingdings" pitchFamily="2" charset="2"/>
              <a:buNone/>
            </a:pPr>
            <a:r>
              <a:rPr lang="cs-CZ" i="1" dirty="0" smtClean="0"/>
              <a:t>	Odjely jsme v úterý 2. května v 8 hodin od SOŠ </a:t>
            </a:r>
            <a:br>
              <a:rPr lang="cs-CZ" i="1" dirty="0" smtClean="0"/>
            </a:br>
            <a:r>
              <a:rPr lang="cs-CZ" i="1" dirty="0" smtClean="0"/>
              <a:t>a SOU Sušice. Martina Kališová - kuchař číšník a Martina Jílková - cestovní ruch. V 10 hodin jsme přijely do </a:t>
            </a:r>
            <a:r>
              <a:rPr lang="cs-CZ" i="1" dirty="0" err="1" smtClean="0"/>
              <a:t>Chamu</a:t>
            </a:r>
            <a:r>
              <a:rPr lang="cs-CZ" i="1" dirty="0" smtClean="0"/>
              <a:t> a odtud rovnou do </a:t>
            </a:r>
            <a:r>
              <a:rPr lang="cs-CZ" i="1" dirty="0" err="1" smtClean="0"/>
              <a:t>Posthotelu</a:t>
            </a:r>
            <a:r>
              <a:rPr lang="cs-CZ" i="1" dirty="0" smtClean="0"/>
              <a:t> </a:t>
            </a:r>
            <a:r>
              <a:rPr lang="cs-CZ" i="1" dirty="0" err="1" smtClean="0"/>
              <a:t>Rattenberg</a:t>
            </a:r>
            <a:r>
              <a:rPr lang="cs-CZ" i="1" dirty="0" smtClean="0"/>
              <a:t> - místo konání naší praxe.</a:t>
            </a:r>
          </a:p>
          <a:p>
            <a:pPr>
              <a:buFont typeface="Wingdings" pitchFamily="2" charset="2"/>
              <a:buNone/>
            </a:pPr>
            <a:r>
              <a:rPr lang="de-DE" i="1" dirty="0"/>
              <a:t>Wir sind am Mittwoch, dem 2. Mai, um 8 Uhr von </a:t>
            </a:r>
            <a:r>
              <a:rPr lang="de-DE" i="1" dirty="0" smtClean="0"/>
              <a:t>SO</a:t>
            </a:r>
            <a:r>
              <a:rPr lang="cs-CZ" i="1" dirty="0" smtClean="0"/>
              <a:t>Š </a:t>
            </a:r>
            <a:r>
              <a:rPr lang="de-DE" i="1" dirty="0" smtClean="0"/>
              <a:t>und </a:t>
            </a:r>
            <a:r>
              <a:rPr lang="de-DE" i="1" dirty="0"/>
              <a:t>SOU </a:t>
            </a:r>
            <a:r>
              <a:rPr lang="de-DE" i="1" dirty="0" smtClean="0"/>
              <a:t>Su</a:t>
            </a:r>
            <a:r>
              <a:rPr lang="cs-CZ" i="1" dirty="0" err="1" smtClean="0"/>
              <a:t>šice</a:t>
            </a:r>
            <a:r>
              <a:rPr lang="de-DE" i="1" dirty="0" smtClean="0"/>
              <a:t> </a:t>
            </a:r>
            <a:r>
              <a:rPr lang="de-DE" i="1" dirty="0"/>
              <a:t>abgereist. Martina </a:t>
            </a:r>
            <a:r>
              <a:rPr lang="de-DE" i="1" dirty="0" smtClean="0"/>
              <a:t>Kali</a:t>
            </a:r>
            <a:r>
              <a:rPr lang="cs-CZ" i="1" dirty="0" err="1" smtClean="0"/>
              <a:t>šová</a:t>
            </a:r>
            <a:r>
              <a:rPr lang="de-DE" i="1" dirty="0" smtClean="0"/>
              <a:t> </a:t>
            </a:r>
            <a:r>
              <a:rPr lang="cs-CZ" i="1" dirty="0" smtClean="0"/>
              <a:t>(</a:t>
            </a:r>
            <a:r>
              <a:rPr lang="cs-CZ" i="1" dirty="0" err="1" smtClean="0"/>
              <a:t>Köchin</a:t>
            </a:r>
            <a:r>
              <a:rPr lang="cs-CZ" i="1" dirty="0" smtClean="0"/>
              <a:t> </a:t>
            </a:r>
            <a:r>
              <a:rPr lang="cs-CZ" i="1" dirty="0" err="1" smtClean="0"/>
              <a:t>und</a:t>
            </a:r>
            <a:r>
              <a:rPr lang="cs-CZ" i="1" dirty="0" smtClean="0"/>
              <a:t> </a:t>
            </a:r>
            <a:r>
              <a:rPr lang="cs-CZ" i="1" dirty="0" err="1" smtClean="0"/>
              <a:t>Kellnerin</a:t>
            </a:r>
            <a:r>
              <a:rPr lang="cs-CZ" i="1" dirty="0" smtClean="0"/>
              <a:t>) </a:t>
            </a:r>
            <a:r>
              <a:rPr lang="de-DE" i="1" dirty="0" smtClean="0"/>
              <a:t>und </a:t>
            </a:r>
            <a:r>
              <a:rPr lang="de-DE" i="1" dirty="0"/>
              <a:t>Martina </a:t>
            </a:r>
            <a:r>
              <a:rPr lang="de-DE" i="1" dirty="0" smtClean="0"/>
              <a:t>J</a:t>
            </a:r>
            <a:r>
              <a:rPr lang="cs-CZ" i="1" dirty="0" err="1" smtClean="0"/>
              <a:t>ílková</a:t>
            </a:r>
            <a:r>
              <a:rPr lang="de-DE" i="1" dirty="0" smtClean="0"/>
              <a:t> </a:t>
            </a:r>
            <a:r>
              <a:rPr lang="de-DE" i="1" dirty="0"/>
              <a:t>- Tourismus. Um 10 Uhr kamen wir in Cham an und von dort </a:t>
            </a:r>
            <a:r>
              <a:rPr lang="cs-CZ" i="1" dirty="0" err="1" smtClean="0"/>
              <a:t>fuhren</a:t>
            </a:r>
            <a:r>
              <a:rPr lang="cs-CZ" i="1" dirty="0" smtClean="0"/>
              <a:t> </a:t>
            </a:r>
            <a:r>
              <a:rPr lang="cs-CZ" i="1" dirty="0" err="1" smtClean="0"/>
              <a:t>wir</a:t>
            </a:r>
            <a:r>
              <a:rPr lang="cs-CZ" i="1" dirty="0" smtClean="0"/>
              <a:t> </a:t>
            </a:r>
            <a:r>
              <a:rPr lang="de-DE" i="1" dirty="0" smtClean="0"/>
              <a:t>direkt </a:t>
            </a:r>
            <a:r>
              <a:rPr lang="de-DE" i="1" dirty="0"/>
              <a:t>zum Posthotel Rattenberg - unserem Praxisort.</a:t>
            </a:r>
            <a:endParaRPr lang="cs-CZ" i="1" dirty="0" smtClean="0"/>
          </a:p>
          <a:p>
            <a:endParaRPr lang="cs-CZ" i="1" dirty="0" smtClean="0"/>
          </a:p>
          <a:p>
            <a:pPr>
              <a:buFont typeface="Wingdings" pitchFamily="2" charset="2"/>
              <a:buNone/>
            </a:pPr>
            <a:endParaRPr lang="cs-CZ" dirty="0" smtClean="0"/>
          </a:p>
        </p:txBody>
      </p:sp>
      <p:sp>
        <p:nvSpPr>
          <p:cNvPr id="2" name="Nadpis 1"/>
          <p:cNvSpPr>
            <a:spLocks/>
          </p:cNvSpPr>
          <p:nvPr/>
        </p:nvSpPr>
        <p:spPr bwMode="auto">
          <a:xfrm>
            <a:off x="468313" y="404813"/>
            <a:ext cx="7859712" cy="633412"/>
          </a:xfrm>
          <a:prstGeom prst="rect">
            <a:avLst/>
          </a:prstGeom>
          <a:noFill/>
          <a:ln w="9525">
            <a:noFill/>
            <a:miter lim="800000"/>
            <a:headEnd/>
            <a:tailEnd/>
          </a:ln>
        </p:spPr>
        <p:txBody>
          <a:bodyPr anchor="b"/>
          <a:lstStyle/>
          <a:p>
            <a:r>
              <a:rPr lang="cs-CZ" sz="3000" dirty="0">
                <a:solidFill>
                  <a:schemeClr val="tx2"/>
                </a:solidFill>
                <a:latin typeface="Century Schoolbook" pitchFamily="18" charset="0"/>
              </a:rPr>
              <a:t>PŘÍJEZD </a:t>
            </a:r>
            <a:r>
              <a:rPr lang="cs-CZ" sz="3000" dirty="0" smtClean="0">
                <a:solidFill>
                  <a:schemeClr val="tx2"/>
                </a:solidFill>
                <a:latin typeface="Century Schoolbook" pitchFamily="18" charset="0"/>
              </a:rPr>
              <a:t>. ANKUNFT.</a:t>
            </a:r>
            <a:endParaRPr lang="cs-CZ" sz="3000" dirty="0">
              <a:solidFill>
                <a:schemeClr val="tx2"/>
              </a:solidFill>
              <a:latin typeface="Century Schoolbook" pitchFamily="18" charset="0"/>
            </a:endParaRPr>
          </a:p>
        </p:txBody>
      </p:sp>
    </p:spTree>
    <p:extLst>
      <p:ext uri="{BB962C8B-B14F-4D97-AF65-F5344CB8AC3E}">
        <p14:creationId xmlns:p14="http://schemas.microsoft.com/office/powerpoint/2010/main" val="10730215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p:txBody>
          <a:bodyPr>
            <a:normAutofit fontScale="85000" lnSpcReduction="20000"/>
          </a:bodyPr>
          <a:lstStyle/>
          <a:p>
            <a:pPr>
              <a:buFont typeface="Wingdings" pitchFamily="2" charset="2"/>
              <a:buNone/>
            </a:pPr>
            <a:r>
              <a:rPr lang="cs-CZ" i="1" dirty="0" smtClean="0"/>
              <a:t>	Učím se na Kuchaře-číšníka, takže má praxe v tomto luxusním hotelu byla v kuchyni.</a:t>
            </a:r>
            <a:br>
              <a:rPr lang="cs-CZ" i="1" dirty="0" smtClean="0"/>
            </a:br>
            <a:r>
              <a:rPr lang="cs-CZ" i="1" dirty="0" smtClean="0"/>
              <a:t>Hned po našem příjezdu a rychlém ubytování jsem se šla seznámit do kuchyně s kuchařem Petrem a pomocnou silou Libuší.</a:t>
            </a:r>
          </a:p>
          <a:p>
            <a:pPr>
              <a:buFont typeface="Wingdings" pitchFamily="2" charset="2"/>
              <a:buNone/>
            </a:pPr>
            <a:r>
              <a:rPr lang="cs-CZ" i="1" dirty="0" smtClean="0"/>
              <a:t>	Po několika krušných chvilkách při konverzaci v německém jazyce na mě kuchař začal mluvit česky a hned bylo všechno jednodušší. Přestala jsem se bát, že nebudu rozumět, co mám dělat. </a:t>
            </a:r>
          </a:p>
          <a:p>
            <a:pPr>
              <a:buFont typeface="Wingdings" pitchFamily="2" charset="2"/>
              <a:buNone/>
            </a:pPr>
            <a:r>
              <a:rPr lang="de-DE" i="1" dirty="0"/>
              <a:t>Ich lerne </a:t>
            </a:r>
            <a:r>
              <a:rPr lang="cs-CZ" i="1" dirty="0" err="1" smtClean="0"/>
              <a:t>als</a:t>
            </a:r>
            <a:r>
              <a:rPr lang="cs-CZ" i="1" dirty="0" smtClean="0"/>
              <a:t> </a:t>
            </a:r>
            <a:r>
              <a:rPr lang="cs-CZ" i="1" dirty="0" err="1" smtClean="0"/>
              <a:t>Köchin</a:t>
            </a:r>
            <a:r>
              <a:rPr lang="cs-CZ" i="1" dirty="0" smtClean="0"/>
              <a:t> </a:t>
            </a:r>
            <a:r>
              <a:rPr lang="cs-CZ" i="1" dirty="0" err="1" smtClean="0"/>
              <a:t>und</a:t>
            </a:r>
            <a:r>
              <a:rPr lang="cs-CZ" i="1" dirty="0" smtClean="0"/>
              <a:t> </a:t>
            </a:r>
            <a:r>
              <a:rPr lang="cs-CZ" i="1" dirty="0" err="1" smtClean="0"/>
              <a:t>Kellnerin</a:t>
            </a:r>
            <a:r>
              <a:rPr lang="de-DE" i="1" dirty="0" smtClean="0"/>
              <a:t>, </a:t>
            </a:r>
            <a:r>
              <a:rPr lang="de-DE" i="1" dirty="0"/>
              <a:t>also war </a:t>
            </a:r>
            <a:r>
              <a:rPr lang="de-DE" i="1" dirty="0" smtClean="0"/>
              <a:t>mein </a:t>
            </a:r>
            <a:r>
              <a:rPr lang="de-DE" i="1" dirty="0" err="1" smtClean="0"/>
              <a:t>Pra</a:t>
            </a:r>
            <a:r>
              <a:rPr lang="cs-CZ" i="1" dirty="0" err="1" smtClean="0"/>
              <a:t>ktikum</a:t>
            </a:r>
            <a:r>
              <a:rPr lang="cs-CZ" i="1" dirty="0" smtClean="0"/>
              <a:t> </a:t>
            </a:r>
            <a:r>
              <a:rPr lang="de-DE" i="1" dirty="0" smtClean="0"/>
              <a:t>in </a:t>
            </a:r>
            <a:r>
              <a:rPr lang="de-DE" i="1" dirty="0"/>
              <a:t>diesem Luxushotel </a:t>
            </a:r>
            <a:r>
              <a:rPr lang="cs-CZ" i="1" dirty="0" smtClean="0"/>
              <a:t>in der</a:t>
            </a:r>
            <a:r>
              <a:rPr lang="de-DE" i="1" dirty="0" smtClean="0"/>
              <a:t> </a:t>
            </a:r>
            <a:r>
              <a:rPr lang="de-DE" i="1" dirty="0"/>
              <a:t>Küche. Unmittelbar nach unserer Ankunft und </a:t>
            </a:r>
            <a:r>
              <a:rPr lang="de-DE" i="1" dirty="0" smtClean="0"/>
              <a:t>schnelle</a:t>
            </a:r>
            <a:r>
              <a:rPr lang="cs-CZ" i="1" dirty="0" smtClean="0"/>
              <a:t>r</a:t>
            </a:r>
            <a:r>
              <a:rPr lang="de-DE" i="1" dirty="0" smtClean="0"/>
              <a:t> </a:t>
            </a:r>
            <a:r>
              <a:rPr lang="de-DE" i="1" dirty="0"/>
              <a:t>Unterkunft ging ich mit dem Koch Peter und der </a:t>
            </a:r>
            <a:r>
              <a:rPr lang="de-DE" i="1" dirty="0" smtClean="0"/>
              <a:t>Hilf</a:t>
            </a:r>
            <a:r>
              <a:rPr lang="cs-CZ" i="1" dirty="0" err="1" smtClean="0"/>
              <a:t>skraft</a:t>
            </a:r>
            <a:r>
              <a:rPr lang="de-DE" i="1" dirty="0" smtClean="0"/>
              <a:t> </a:t>
            </a:r>
            <a:r>
              <a:rPr lang="de-DE" i="1" dirty="0" err="1" smtClean="0"/>
              <a:t>Libu</a:t>
            </a:r>
            <a:r>
              <a:rPr lang="cs-CZ" i="1" dirty="0" err="1" smtClean="0"/>
              <a:t>še</a:t>
            </a:r>
            <a:r>
              <a:rPr lang="de-DE" i="1" dirty="0" smtClean="0"/>
              <a:t> </a:t>
            </a:r>
            <a:r>
              <a:rPr lang="de-DE" i="1" dirty="0"/>
              <a:t>in die Küche.</a:t>
            </a:r>
          </a:p>
          <a:p>
            <a:pPr>
              <a:buFont typeface="Wingdings" pitchFamily="2" charset="2"/>
              <a:buNone/>
            </a:pPr>
            <a:r>
              <a:rPr lang="de-DE" i="1" dirty="0"/>
              <a:t>Nach einigen </a:t>
            </a:r>
            <a:r>
              <a:rPr lang="cs-CZ" i="1" dirty="0" err="1" smtClean="0"/>
              <a:t>schwierigen</a:t>
            </a:r>
            <a:r>
              <a:rPr lang="de-DE" i="1" dirty="0" smtClean="0"/>
              <a:t> </a:t>
            </a:r>
            <a:r>
              <a:rPr lang="de-DE" i="1" dirty="0"/>
              <a:t>Momenten </a:t>
            </a:r>
            <a:r>
              <a:rPr lang="cs-CZ" i="1" dirty="0" err="1" smtClean="0"/>
              <a:t>beim</a:t>
            </a:r>
            <a:r>
              <a:rPr lang="cs-CZ" i="1" dirty="0" smtClean="0"/>
              <a:t> </a:t>
            </a:r>
            <a:r>
              <a:rPr lang="de-DE" i="1" dirty="0" smtClean="0"/>
              <a:t>Gespräch </a:t>
            </a:r>
            <a:r>
              <a:rPr lang="de-DE" i="1" dirty="0"/>
              <a:t>in deutscher Sprache begann er Tschechisch zu sprechen und alles war einfach. Ich hörte auf, mir Sorgen zu machen, dass ich nicht verstehen würde, was ich tun </a:t>
            </a:r>
            <a:r>
              <a:rPr lang="cs-CZ" i="1" dirty="0" smtClean="0"/>
              <a:t>soll</a:t>
            </a:r>
            <a:r>
              <a:rPr lang="de-DE" i="1" dirty="0" smtClean="0"/>
              <a:t>.</a:t>
            </a:r>
            <a:endParaRPr lang="cs-CZ" i="1" dirty="0" smtClean="0"/>
          </a:p>
          <a:p>
            <a:endParaRPr lang="cs-CZ" i="1" dirty="0" smtClean="0"/>
          </a:p>
          <a:p>
            <a:pPr>
              <a:buFont typeface="Wingdings" pitchFamily="2" charset="2"/>
              <a:buNone/>
            </a:pPr>
            <a:endParaRPr lang="cs-CZ" dirty="0" smtClean="0"/>
          </a:p>
        </p:txBody>
      </p:sp>
      <p:sp>
        <p:nvSpPr>
          <p:cNvPr id="2" name="Nadpis 1"/>
          <p:cNvSpPr>
            <a:spLocks/>
          </p:cNvSpPr>
          <p:nvPr/>
        </p:nvSpPr>
        <p:spPr bwMode="auto">
          <a:xfrm>
            <a:off x="468313" y="404813"/>
            <a:ext cx="7859712" cy="633412"/>
          </a:xfrm>
          <a:prstGeom prst="rect">
            <a:avLst/>
          </a:prstGeom>
          <a:noFill/>
          <a:ln w="9525">
            <a:noFill/>
            <a:miter lim="800000"/>
            <a:headEnd/>
            <a:tailEnd/>
          </a:ln>
        </p:spPr>
        <p:txBody>
          <a:bodyPr anchor="b"/>
          <a:lstStyle/>
          <a:p>
            <a:r>
              <a:rPr lang="cs-CZ" sz="3000">
                <a:solidFill>
                  <a:schemeClr val="tx2"/>
                </a:solidFill>
                <a:latin typeface="Century Schoolbook" pitchFamily="18" charset="0"/>
              </a:rPr>
              <a:t>MARTINA KALIŠOVÁ</a:t>
            </a:r>
          </a:p>
        </p:txBody>
      </p:sp>
    </p:spTree>
    <p:extLst>
      <p:ext uri="{BB962C8B-B14F-4D97-AF65-F5344CB8AC3E}">
        <p14:creationId xmlns:p14="http://schemas.microsoft.com/office/powerpoint/2010/main" val="31679288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lstStyle/>
          <a:p>
            <a:pPr fontAlgn="auto">
              <a:spcAft>
                <a:spcPts val="0"/>
              </a:spcAft>
              <a:defRPr/>
            </a:pPr>
            <a:r>
              <a:rPr lang="cs-CZ" dirty="0" smtClean="0"/>
              <a:t>.</a:t>
            </a:r>
            <a:endParaRPr lang="cs-CZ" dirty="0"/>
          </a:p>
        </p:txBody>
      </p:sp>
      <p:sp>
        <p:nvSpPr>
          <p:cNvPr id="51203" name="Zástupný symbol pro obsah 2"/>
          <p:cNvSpPr>
            <a:spLocks noGrp="1"/>
          </p:cNvSpPr>
          <p:nvPr>
            <p:ph sz="quarter" idx="4294967295"/>
          </p:nvPr>
        </p:nvSpPr>
        <p:spPr/>
        <p:txBody>
          <a:bodyPr/>
          <a:lstStyle/>
          <a:p>
            <a:pPr marL="0" indent="0">
              <a:buNone/>
            </a:pPr>
            <a:r>
              <a:rPr lang="cs-CZ" i="1" dirty="0" smtClean="0"/>
              <a:t>Středa:</a:t>
            </a:r>
            <a:endParaRPr lang="cs-CZ" dirty="0" smtClean="0"/>
          </a:p>
          <a:p>
            <a:r>
              <a:rPr lang="cs-CZ" i="1" dirty="0" smtClean="0"/>
              <a:t>Měla jsem odpolední směnu od 14:00 do 21:00 hod. Martina Jílková měla svojí směnu od 8:00 do 13:00. Takže jsme se na pokoji potkali až pozdě večer.</a:t>
            </a:r>
          </a:p>
          <a:p>
            <a:endParaRPr lang="cs-CZ" i="1" dirty="0"/>
          </a:p>
          <a:p>
            <a:pPr marL="0" indent="0">
              <a:buNone/>
            </a:pPr>
            <a:r>
              <a:rPr lang="de-DE" dirty="0" smtClean="0"/>
              <a:t>Mittwoch</a:t>
            </a:r>
            <a:r>
              <a:rPr lang="de-DE" dirty="0"/>
              <a:t>:</a:t>
            </a:r>
          </a:p>
          <a:p>
            <a:r>
              <a:rPr lang="de-DE" dirty="0"/>
              <a:t>Ich hatte eine Nachmittagsschicht von 14:00 bis 21:00 Uhr, Martina </a:t>
            </a:r>
            <a:r>
              <a:rPr lang="de-DE" dirty="0" err="1"/>
              <a:t>Jílková</a:t>
            </a:r>
            <a:r>
              <a:rPr lang="de-DE" dirty="0"/>
              <a:t> hatte ihre Schicht von 8:00 bis 13:00 Uhr. Also trafen wir uns spät abends im Zimmer.</a:t>
            </a:r>
            <a:endParaRPr lang="cs-CZ" dirty="0" smtClean="0"/>
          </a:p>
          <a:p>
            <a:endParaRPr lang="cs-CZ" dirty="0" smtClean="0"/>
          </a:p>
        </p:txBody>
      </p:sp>
    </p:spTree>
    <p:extLst>
      <p:ext uri="{BB962C8B-B14F-4D97-AF65-F5344CB8AC3E}">
        <p14:creationId xmlns:p14="http://schemas.microsoft.com/office/powerpoint/2010/main" val="11610698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152400"/>
            <a:ext cx="8229600" cy="972344"/>
          </a:xfrm>
        </p:spPr>
        <p:txBody>
          <a:bodyPr/>
          <a:lstStyle/>
          <a:p>
            <a:pPr algn="ctr"/>
            <a:r>
              <a:rPr lang="cs-CZ" b="1" dirty="0" smtClean="0">
                <a:solidFill>
                  <a:srgbClr val="FF0000"/>
                </a:solidFill>
              </a:rPr>
              <a:t>Stáže</a:t>
            </a:r>
            <a:endParaRPr lang="cs-CZ" b="1" dirty="0">
              <a:solidFill>
                <a:srgbClr val="FF0000"/>
              </a:solidFill>
            </a:endParaRPr>
          </a:p>
        </p:txBody>
      </p:sp>
      <p:sp>
        <p:nvSpPr>
          <p:cNvPr id="2" name="Zástupný symbol pro obsah 1"/>
          <p:cNvSpPr>
            <a:spLocks noGrp="1"/>
          </p:cNvSpPr>
          <p:nvPr>
            <p:ph idx="1"/>
          </p:nvPr>
        </p:nvSpPr>
        <p:spPr>
          <a:xfrm>
            <a:off x="457200" y="1340768"/>
            <a:ext cx="8229600" cy="4755232"/>
          </a:xfrm>
        </p:spPr>
        <p:txBody>
          <a:bodyPr>
            <a:normAutofit fontScale="92500"/>
          </a:bodyPr>
          <a:lstStyle/>
          <a:p>
            <a:pPr marL="365760" indent="-283464">
              <a:defRPr/>
            </a:pPr>
            <a:r>
              <a:rPr lang="cs-CZ" sz="3000" dirty="0" smtClean="0"/>
              <a:t>Cílem stíží je získání zkušeností prohloubení jazykových znalostí a odborných dovedností </a:t>
            </a:r>
            <a:br>
              <a:rPr lang="cs-CZ" sz="3000" dirty="0" smtClean="0"/>
            </a:br>
            <a:r>
              <a:rPr lang="cs-CZ" sz="3000" dirty="0" smtClean="0"/>
              <a:t>v oblasti odborného vzdělávání žáků.</a:t>
            </a:r>
          </a:p>
          <a:p>
            <a:r>
              <a:rPr lang="cs-CZ" sz="3000" dirty="0" smtClean="0"/>
              <a:t>Žáci absolvují 10 dnů na pracovišti </a:t>
            </a:r>
            <a:br>
              <a:rPr lang="cs-CZ" sz="3000" dirty="0" smtClean="0"/>
            </a:br>
            <a:r>
              <a:rPr lang="cs-CZ" sz="3000" dirty="0" smtClean="0"/>
              <a:t>dle studovaného oboru v partnerském městě Cham a jeho okolí.</a:t>
            </a:r>
          </a:p>
          <a:p>
            <a:r>
              <a:rPr lang="cs-CZ" sz="3000" dirty="0" smtClean="0"/>
              <a:t>Pracoviště zajišťuje </a:t>
            </a:r>
            <a:r>
              <a:rPr lang="cs-CZ" sz="3000" dirty="0" err="1" smtClean="0"/>
              <a:t>Volkhochschule</a:t>
            </a:r>
            <a:r>
              <a:rPr lang="cs-CZ" sz="3000" dirty="0" smtClean="0"/>
              <a:t> </a:t>
            </a:r>
            <a:r>
              <a:rPr lang="cs-CZ" sz="3000" dirty="0" err="1" smtClean="0"/>
              <a:t>im</a:t>
            </a:r>
            <a:r>
              <a:rPr lang="cs-CZ" sz="3000" dirty="0" smtClean="0"/>
              <a:t> </a:t>
            </a:r>
            <a:r>
              <a:rPr lang="cs-CZ" sz="3000" dirty="0" err="1" smtClean="0"/>
              <a:t>Landkreis</a:t>
            </a:r>
            <a:r>
              <a:rPr lang="cs-CZ" sz="3000" dirty="0" smtClean="0"/>
              <a:t> Cham.</a:t>
            </a:r>
          </a:p>
          <a:p>
            <a:r>
              <a:rPr lang="cs-CZ" sz="3000" dirty="0" smtClean="0"/>
              <a:t>Praxí se účastní žáci oborů cestovní ruch, Kuchař-číšník a Sociální činnost.</a:t>
            </a:r>
          </a:p>
          <a:p>
            <a:endParaRPr lang="cs-CZ"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lstStyle/>
          <a:p>
            <a:pPr fontAlgn="auto">
              <a:spcAft>
                <a:spcPts val="0"/>
              </a:spcAft>
              <a:defRPr/>
            </a:pPr>
            <a:r>
              <a:rPr lang="cs-CZ" dirty="0" smtClean="0"/>
              <a:t>Jídelna</a:t>
            </a:r>
            <a:endParaRPr lang="cs-CZ" dirty="0"/>
          </a:p>
        </p:txBody>
      </p:sp>
      <p:pic>
        <p:nvPicPr>
          <p:cNvPr id="63491" name="Picture 2"/>
          <p:cNvPicPr>
            <a:picLocks noGrp="1" noChangeAspect="1" noChangeArrowheads="1"/>
          </p:cNvPicPr>
          <p:nvPr>
            <p:ph sz="quarter" idx="4294967295"/>
          </p:nvPr>
        </p:nvPicPr>
        <p:blipFill>
          <a:blip r:embed="rId2"/>
          <a:srcRect/>
          <a:stretch>
            <a:fillRect/>
          </a:stretch>
        </p:blipFill>
        <p:spPr>
          <a:xfrm>
            <a:off x="519113" y="1600200"/>
            <a:ext cx="7343775" cy="4873625"/>
          </a:xfrm>
        </p:spPr>
      </p:pic>
    </p:spTree>
    <p:extLst>
      <p:ext uri="{BB962C8B-B14F-4D97-AF65-F5344CB8AC3E}">
        <p14:creationId xmlns:p14="http://schemas.microsoft.com/office/powerpoint/2010/main" val="20639392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lstStyle/>
          <a:p>
            <a:pPr fontAlgn="auto">
              <a:spcAft>
                <a:spcPts val="0"/>
              </a:spcAft>
              <a:defRPr/>
            </a:pPr>
            <a:endParaRPr lang="cs-CZ"/>
          </a:p>
        </p:txBody>
      </p:sp>
      <p:sp>
        <p:nvSpPr>
          <p:cNvPr id="52227" name="Zástupný symbol pro obsah 2"/>
          <p:cNvSpPr>
            <a:spLocks noGrp="1"/>
          </p:cNvSpPr>
          <p:nvPr>
            <p:ph sz="quarter" idx="4294967295"/>
          </p:nvPr>
        </p:nvSpPr>
        <p:spPr/>
        <p:txBody>
          <a:bodyPr/>
          <a:lstStyle/>
          <a:p>
            <a:r>
              <a:rPr lang="cs-CZ" i="1" dirty="0" smtClean="0"/>
              <a:t>Po své směně jsem se šla projít se spolubydlící Martinou Jílkovou po </a:t>
            </a:r>
            <a:r>
              <a:rPr lang="cs-CZ" i="1" dirty="0" err="1" smtClean="0"/>
              <a:t>Rattenbergu</a:t>
            </a:r>
            <a:r>
              <a:rPr lang="cs-CZ" i="1" dirty="0" smtClean="0"/>
              <a:t>. Procházky nás vždy velmi unavily. </a:t>
            </a:r>
          </a:p>
          <a:p>
            <a:r>
              <a:rPr lang="cs-CZ" i="1" dirty="0" smtClean="0"/>
              <a:t>Dorozumět se s našimi nadřízenými byl ze začátku problém ale zvládla jsem to. Oni se také velmi snažili nám vysvětlit co máme a nemáme dělat.</a:t>
            </a:r>
          </a:p>
          <a:p>
            <a:r>
              <a:rPr lang="cs-CZ" i="1" dirty="0" smtClean="0"/>
              <a:t>Se mnou v kuchyni byl číšník Peter z </a:t>
            </a:r>
            <a:r>
              <a:rPr lang="cs-CZ" i="1" dirty="0"/>
              <a:t>D</a:t>
            </a:r>
            <a:r>
              <a:rPr lang="cs-CZ" i="1" dirty="0" smtClean="0"/>
              <a:t>omažlic který mě první den nechal se patlat v německém jazyce a druhy den mi docela pomohl.</a:t>
            </a:r>
          </a:p>
        </p:txBody>
      </p:sp>
    </p:spTree>
    <p:extLst>
      <p:ext uri="{BB962C8B-B14F-4D97-AF65-F5344CB8AC3E}">
        <p14:creationId xmlns:p14="http://schemas.microsoft.com/office/powerpoint/2010/main" val="2122634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de-DE" dirty="0"/>
              <a:t>Nach meiner Schicht bin ich mit meiner Mitbewohnerin Martina </a:t>
            </a:r>
            <a:r>
              <a:rPr lang="de-DE" dirty="0" err="1"/>
              <a:t>Jílková</a:t>
            </a:r>
            <a:r>
              <a:rPr lang="de-DE" dirty="0"/>
              <a:t> nach Rattenberg spazieren gegangen. Das Gehen hat uns immer sehr müde gemacht.</a:t>
            </a:r>
          </a:p>
          <a:p>
            <a:r>
              <a:rPr lang="de-DE" dirty="0"/>
              <a:t>Die Kommunikation mit unseren Vorgesetzten war zunächst ein Problem, aber </a:t>
            </a:r>
            <a:r>
              <a:rPr lang="cs-CZ" dirty="0" smtClean="0"/>
              <a:t>es </a:t>
            </a:r>
            <a:r>
              <a:rPr lang="cs-CZ" dirty="0" err="1" smtClean="0"/>
              <a:t>ging</a:t>
            </a:r>
            <a:r>
              <a:rPr lang="de-DE" dirty="0" smtClean="0"/>
              <a:t>. </a:t>
            </a:r>
            <a:r>
              <a:rPr lang="de-DE" dirty="0"/>
              <a:t>Sie haben sich auch sehr bemüht </a:t>
            </a:r>
            <a:r>
              <a:rPr lang="cs-CZ" dirty="0" err="1" smtClean="0"/>
              <a:t>uns</a:t>
            </a:r>
            <a:r>
              <a:rPr lang="cs-CZ" dirty="0" smtClean="0"/>
              <a:t> </a:t>
            </a:r>
            <a:r>
              <a:rPr lang="de-DE" dirty="0" smtClean="0"/>
              <a:t>zu </a:t>
            </a:r>
            <a:r>
              <a:rPr lang="de-DE" dirty="0"/>
              <a:t>erklären, was wir </a:t>
            </a:r>
            <a:r>
              <a:rPr lang="cs-CZ" dirty="0" err="1" smtClean="0"/>
              <a:t>sollen</a:t>
            </a:r>
            <a:r>
              <a:rPr lang="de-DE" dirty="0" smtClean="0"/>
              <a:t> </a:t>
            </a:r>
            <a:r>
              <a:rPr lang="de-DE" dirty="0"/>
              <a:t>und was wir nicht tun </a:t>
            </a:r>
            <a:r>
              <a:rPr lang="de-DE" dirty="0" smtClean="0"/>
              <a:t>sollen</a:t>
            </a:r>
            <a:r>
              <a:rPr lang="de-DE" dirty="0"/>
              <a:t>.</a:t>
            </a:r>
          </a:p>
          <a:p>
            <a:r>
              <a:rPr lang="de-DE" dirty="0"/>
              <a:t>Bei mir in der Küche war der Kellner Peter von </a:t>
            </a:r>
            <a:r>
              <a:rPr lang="de-DE" dirty="0" err="1"/>
              <a:t>Domažlice</a:t>
            </a:r>
            <a:r>
              <a:rPr lang="de-DE" dirty="0"/>
              <a:t>, der mich am ersten Tag in deutscher Sprache verlassen hat </a:t>
            </a:r>
            <a:r>
              <a:rPr lang="cs-CZ" dirty="0" err="1" smtClean="0"/>
              <a:t>aber</a:t>
            </a:r>
            <a:r>
              <a:rPr lang="cs-CZ" dirty="0" smtClean="0"/>
              <a:t> </a:t>
            </a:r>
            <a:r>
              <a:rPr lang="cs-CZ" dirty="0" err="1" smtClean="0"/>
              <a:t>danach</a:t>
            </a:r>
            <a:r>
              <a:rPr lang="cs-CZ" dirty="0" smtClean="0"/>
              <a:t> </a:t>
            </a:r>
            <a:r>
              <a:rPr lang="cs-CZ" dirty="0" err="1" smtClean="0"/>
              <a:t>mir</a:t>
            </a:r>
            <a:r>
              <a:rPr lang="cs-CZ" dirty="0" smtClean="0"/>
              <a:t> </a:t>
            </a:r>
            <a:r>
              <a:rPr lang="cs-CZ" dirty="0" err="1" smtClean="0"/>
              <a:t>sehr</a:t>
            </a:r>
            <a:r>
              <a:rPr lang="cs-CZ" dirty="0" smtClean="0"/>
              <a:t> </a:t>
            </a:r>
            <a:r>
              <a:rPr lang="de-DE" dirty="0" smtClean="0"/>
              <a:t>geholfen </a:t>
            </a:r>
            <a:r>
              <a:rPr lang="de-DE" dirty="0"/>
              <a:t>hat.</a:t>
            </a:r>
            <a:endParaRPr lang="cs-CZ" dirty="0"/>
          </a:p>
        </p:txBody>
      </p:sp>
    </p:spTree>
    <p:extLst>
      <p:ext uri="{BB962C8B-B14F-4D97-AF65-F5344CB8AC3E}">
        <p14:creationId xmlns:p14="http://schemas.microsoft.com/office/powerpoint/2010/main" val="7329776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457200" y="274638"/>
            <a:ext cx="8147050" cy="1143000"/>
          </a:xfrm>
        </p:spPr>
        <p:txBody>
          <a:bodyPr/>
          <a:lstStyle/>
          <a:p>
            <a:pPr fontAlgn="auto">
              <a:spcAft>
                <a:spcPts val="0"/>
              </a:spcAft>
              <a:defRPr/>
            </a:pPr>
            <a:r>
              <a:rPr lang="cs-CZ" dirty="0"/>
              <a:t>Deserty. </a:t>
            </a:r>
            <a:r>
              <a:rPr lang="cs-CZ" dirty="0" err="1" smtClean="0"/>
              <a:t>Desserts</a:t>
            </a:r>
            <a:r>
              <a:rPr lang="cs-CZ" dirty="0" smtClean="0"/>
              <a:t>.</a:t>
            </a:r>
            <a:endParaRPr lang="cs-CZ" dirty="0"/>
          </a:p>
        </p:txBody>
      </p:sp>
      <p:pic>
        <p:nvPicPr>
          <p:cNvPr id="64515" name="Picture 2"/>
          <p:cNvPicPr>
            <a:picLocks noGrp="1" noChangeAspect="1" noChangeArrowheads="1"/>
          </p:cNvPicPr>
          <p:nvPr>
            <p:ph sz="quarter" idx="4294967295"/>
          </p:nvPr>
        </p:nvPicPr>
        <p:blipFill>
          <a:blip r:embed="rId2"/>
          <a:srcRect/>
          <a:stretch>
            <a:fillRect/>
          </a:stretch>
        </p:blipFill>
        <p:spPr>
          <a:xfrm>
            <a:off x="4500563" y="3284538"/>
            <a:ext cx="4235450" cy="3178175"/>
          </a:xfrm>
        </p:spPr>
      </p:pic>
      <p:pic>
        <p:nvPicPr>
          <p:cNvPr id="64516" name="Picture 3"/>
          <p:cNvPicPr>
            <a:picLocks noChangeAspect="1" noChangeArrowheads="1"/>
          </p:cNvPicPr>
          <p:nvPr/>
        </p:nvPicPr>
        <p:blipFill>
          <a:blip r:embed="rId3"/>
          <a:srcRect/>
          <a:stretch>
            <a:fillRect/>
          </a:stretch>
        </p:blipFill>
        <p:spPr bwMode="auto">
          <a:xfrm>
            <a:off x="250825" y="1628775"/>
            <a:ext cx="5653088" cy="3749675"/>
          </a:xfrm>
          <a:prstGeom prst="rect">
            <a:avLst/>
          </a:prstGeom>
          <a:noFill/>
          <a:ln w="9525">
            <a:noFill/>
            <a:miter lim="800000"/>
            <a:headEnd/>
            <a:tailEnd/>
          </a:ln>
        </p:spPr>
      </p:pic>
    </p:spTree>
    <p:extLst>
      <p:ext uri="{BB962C8B-B14F-4D97-AF65-F5344CB8AC3E}">
        <p14:creationId xmlns:p14="http://schemas.microsoft.com/office/powerpoint/2010/main" val="10562186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0" y="0"/>
            <a:ext cx="9144000" cy="2204864"/>
          </a:xfrm>
        </p:spPr>
        <p:txBody>
          <a:bodyPr/>
          <a:lstStyle/>
          <a:p>
            <a:pPr fontAlgn="auto">
              <a:spcAft>
                <a:spcPts val="0"/>
              </a:spcAft>
              <a:defRPr/>
            </a:pPr>
            <a:r>
              <a:rPr lang="cs-CZ" dirty="0" smtClean="0"/>
              <a:t>Snídaně v zimní zahradě </a:t>
            </a:r>
            <a:r>
              <a:rPr lang="cs-CZ" dirty="0" err="1" smtClean="0"/>
              <a:t>Frühstück</a:t>
            </a:r>
            <a:r>
              <a:rPr lang="cs-CZ" dirty="0" smtClean="0"/>
              <a:t> </a:t>
            </a:r>
            <a:r>
              <a:rPr lang="cs-CZ" dirty="0" err="1" smtClean="0"/>
              <a:t>im</a:t>
            </a:r>
            <a:r>
              <a:rPr lang="cs-CZ" dirty="0" smtClean="0"/>
              <a:t> </a:t>
            </a:r>
            <a:r>
              <a:rPr lang="cs-CZ" dirty="0" err="1" smtClean="0"/>
              <a:t>Wintergarten</a:t>
            </a:r>
            <a:r>
              <a:rPr lang="cs-CZ" dirty="0" smtClean="0"/>
              <a:t> </a:t>
            </a:r>
            <a:endParaRPr lang="cs-CZ" dirty="0"/>
          </a:p>
        </p:txBody>
      </p:sp>
      <p:pic>
        <p:nvPicPr>
          <p:cNvPr id="65539" name="Picture 2"/>
          <p:cNvPicPr>
            <a:picLocks noGrp="1" noChangeAspect="1" noChangeArrowheads="1"/>
          </p:cNvPicPr>
          <p:nvPr>
            <p:ph sz="quarter" idx="4294967295"/>
          </p:nvPr>
        </p:nvPicPr>
        <p:blipFill>
          <a:blip r:embed="rId2"/>
          <a:srcRect/>
          <a:stretch>
            <a:fillRect/>
          </a:stretch>
        </p:blipFill>
        <p:spPr>
          <a:xfrm>
            <a:off x="1763688" y="2492896"/>
            <a:ext cx="5925095" cy="3932132"/>
          </a:xfrm>
        </p:spPr>
      </p:pic>
    </p:spTree>
    <p:extLst>
      <p:ext uri="{BB962C8B-B14F-4D97-AF65-F5344CB8AC3E}">
        <p14:creationId xmlns:p14="http://schemas.microsoft.com/office/powerpoint/2010/main" val="13362849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lstStyle/>
          <a:p>
            <a:pPr fontAlgn="auto">
              <a:spcAft>
                <a:spcPts val="0"/>
              </a:spcAft>
              <a:defRPr/>
            </a:pPr>
            <a:endParaRPr lang="cs-CZ"/>
          </a:p>
        </p:txBody>
      </p:sp>
      <p:pic>
        <p:nvPicPr>
          <p:cNvPr id="66563" name="Picture 2"/>
          <p:cNvPicPr>
            <a:picLocks noGrp="1" noChangeAspect="1" noChangeArrowheads="1"/>
          </p:cNvPicPr>
          <p:nvPr>
            <p:ph sz="quarter" idx="4294967295"/>
          </p:nvPr>
        </p:nvPicPr>
        <p:blipFill>
          <a:blip r:embed="rId2"/>
          <a:srcRect/>
          <a:stretch>
            <a:fillRect/>
          </a:stretch>
        </p:blipFill>
        <p:spPr>
          <a:xfrm>
            <a:off x="941388" y="1600200"/>
            <a:ext cx="6499225" cy="4873625"/>
          </a:xfrm>
        </p:spPr>
      </p:pic>
    </p:spTree>
    <p:extLst>
      <p:ext uri="{BB962C8B-B14F-4D97-AF65-F5344CB8AC3E}">
        <p14:creationId xmlns:p14="http://schemas.microsoft.com/office/powerpoint/2010/main" val="11863164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457200" y="332656"/>
            <a:ext cx="8229600" cy="1800200"/>
          </a:xfrm>
        </p:spPr>
        <p:txBody>
          <a:bodyPr/>
          <a:lstStyle/>
          <a:p>
            <a:pPr fontAlgn="auto">
              <a:spcAft>
                <a:spcPts val="0"/>
              </a:spcAft>
              <a:defRPr/>
            </a:pPr>
            <a:r>
              <a:rPr lang="cs-CZ" dirty="0" smtClean="0"/>
              <a:t/>
            </a:r>
            <a:br>
              <a:rPr lang="cs-CZ" dirty="0" smtClean="0"/>
            </a:br>
            <a:r>
              <a:rPr lang="cs-CZ" dirty="0" smtClean="0"/>
              <a:t>Císařský </a:t>
            </a:r>
            <a:r>
              <a:rPr lang="cs-CZ" dirty="0"/>
              <a:t>trhanec </a:t>
            </a:r>
            <a:r>
              <a:rPr lang="cs-CZ" dirty="0" smtClean="0"/>
              <a:t/>
            </a:r>
            <a:br>
              <a:rPr lang="cs-CZ" dirty="0" smtClean="0"/>
            </a:br>
            <a:r>
              <a:rPr lang="cs-CZ" dirty="0" err="1" smtClean="0"/>
              <a:t>Kaiserschmaren</a:t>
            </a:r>
            <a:endParaRPr lang="cs-CZ" dirty="0"/>
          </a:p>
        </p:txBody>
      </p:sp>
      <p:pic>
        <p:nvPicPr>
          <p:cNvPr id="67587" name="Picture 2"/>
          <p:cNvPicPr>
            <a:picLocks noGrp="1" noChangeAspect="1" noChangeArrowheads="1"/>
          </p:cNvPicPr>
          <p:nvPr>
            <p:ph sz="quarter" idx="4294967295"/>
          </p:nvPr>
        </p:nvPicPr>
        <p:blipFill>
          <a:blip r:embed="rId2"/>
          <a:srcRect/>
          <a:stretch>
            <a:fillRect/>
          </a:stretch>
        </p:blipFill>
        <p:spPr>
          <a:xfrm>
            <a:off x="2411760" y="2492896"/>
            <a:ext cx="4536504" cy="3764806"/>
          </a:xfrm>
        </p:spPr>
      </p:pic>
    </p:spTree>
    <p:extLst>
      <p:ext uri="{BB962C8B-B14F-4D97-AF65-F5344CB8AC3E}">
        <p14:creationId xmlns:p14="http://schemas.microsoft.com/office/powerpoint/2010/main" val="10009581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p:txBody>
          <a:bodyPr>
            <a:normAutofit/>
          </a:bodyPr>
          <a:lstStyle/>
          <a:p>
            <a:pPr>
              <a:buFont typeface="Wingdings" pitchFamily="2" charset="2"/>
              <a:buNone/>
            </a:pPr>
            <a:r>
              <a:rPr lang="cs-CZ" i="1" dirty="0" smtClean="0"/>
              <a:t>	</a:t>
            </a:r>
          </a:p>
          <a:p>
            <a:pPr>
              <a:buFont typeface="Wingdings" pitchFamily="2" charset="2"/>
              <a:buNone/>
            </a:pPr>
            <a:r>
              <a:rPr lang="cs-CZ" i="1" dirty="0" smtClean="0"/>
              <a:t>Já studuji obor Cestovní ruch a v </a:t>
            </a:r>
            <a:r>
              <a:rPr lang="cs-CZ" i="1" dirty="0" err="1" smtClean="0"/>
              <a:t>Posthotelu</a:t>
            </a:r>
            <a:r>
              <a:rPr lang="cs-CZ" i="1" dirty="0" smtClean="0"/>
              <a:t> jsem pracovala jako pokojská.</a:t>
            </a:r>
          </a:p>
          <a:p>
            <a:pPr>
              <a:buFont typeface="Wingdings" pitchFamily="2" charset="2"/>
              <a:buNone/>
            </a:pPr>
            <a:endParaRPr lang="cs-CZ" i="1" dirty="0"/>
          </a:p>
          <a:p>
            <a:pPr>
              <a:buFont typeface="Wingdings" pitchFamily="2" charset="2"/>
              <a:buNone/>
            </a:pPr>
            <a:endParaRPr lang="cs-CZ" i="1" dirty="0" smtClean="0"/>
          </a:p>
          <a:p>
            <a:endParaRPr lang="cs-CZ" i="1" dirty="0" smtClean="0"/>
          </a:p>
          <a:p>
            <a:pPr>
              <a:buFont typeface="Wingdings" pitchFamily="2" charset="2"/>
              <a:buNone/>
            </a:pPr>
            <a:r>
              <a:rPr lang="de-DE" dirty="0"/>
              <a:t>Ich studiere Tourismus und habe als Zimmermädchen im Posthotel gearbeitet.</a:t>
            </a:r>
            <a:endParaRPr lang="cs-CZ" dirty="0" smtClean="0"/>
          </a:p>
        </p:txBody>
      </p:sp>
      <p:sp>
        <p:nvSpPr>
          <p:cNvPr id="2" name="Nadpis 1"/>
          <p:cNvSpPr>
            <a:spLocks/>
          </p:cNvSpPr>
          <p:nvPr/>
        </p:nvSpPr>
        <p:spPr bwMode="auto">
          <a:xfrm>
            <a:off x="468313" y="404813"/>
            <a:ext cx="7859712" cy="633412"/>
          </a:xfrm>
          <a:prstGeom prst="rect">
            <a:avLst/>
          </a:prstGeom>
          <a:noFill/>
          <a:ln w="9525">
            <a:noFill/>
            <a:miter lim="800000"/>
            <a:headEnd/>
            <a:tailEnd/>
          </a:ln>
        </p:spPr>
        <p:txBody>
          <a:bodyPr anchor="b"/>
          <a:lstStyle/>
          <a:p>
            <a:r>
              <a:rPr lang="cs-CZ" sz="3000">
                <a:solidFill>
                  <a:schemeClr val="tx2"/>
                </a:solidFill>
                <a:latin typeface="Century Schoolbook" pitchFamily="18" charset="0"/>
              </a:rPr>
              <a:t>MARTINA JÍLKOVÁ</a:t>
            </a:r>
          </a:p>
        </p:txBody>
      </p:sp>
    </p:spTree>
    <p:extLst>
      <p:ext uri="{BB962C8B-B14F-4D97-AF65-F5344CB8AC3E}">
        <p14:creationId xmlns:p14="http://schemas.microsoft.com/office/powerpoint/2010/main" val="37805144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p:txBody>
          <a:bodyPr>
            <a:normAutofit/>
          </a:bodyPr>
          <a:lstStyle/>
          <a:p>
            <a:pPr>
              <a:buFont typeface="Wingdings" pitchFamily="2" charset="2"/>
              <a:buNone/>
            </a:pPr>
            <a:r>
              <a:rPr lang="cs-CZ" i="1" dirty="0" smtClean="0"/>
              <a:t>Pokoje v hotelu jsou rozděleny do několika kategorií:</a:t>
            </a:r>
          </a:p>
          <a:p>
            <a:pPr>
              <a:buFont typeface="Wingdings" pitchFamily="2" charset="2"/>
              <a:buNone/>
            </a:pPr>
            <a:r>
              <a:rPr lang="cs-CZ" sz="1800" dirty="0" smtClean="0"/>
              <a:t> 	</a:t>
            </a:r>
            <a:r>
              <a:rPr lang="cs-CZ" i="1" dirty="0" smtClean="0"/>
              <a:t>- </a:t>
            </a:r>
            <a:r>
              <a:rPr lang="cs-CZ" i="1" dirty="0" err="1" smtClean="0"/>
              <a:t>doppelzimmer</a:t>
            </a:r>
            <a:r>
              <a:rPr lang="cs-CZ" i="1" dirty="0" smtClean="0"/>
              <a:t> typ 1</a:t>
            </a:r>
            <a:br>
              <a:rPr lang="cs-CZ" i="1" dirty="0" smtClean="0"/>
            </a:br>
            <a:r>
              <a:rPr lang="cs-CZ" i="1" dirty="0" smtClean="0"/>
              <a:t>- </a:t>
            </a:r>
            <a:r>
              <a:rPr lang="cs-CZ" i="1" dirty="0" err="1" smtClean="0"/>
              <a:t>doppelzimmer</a:t>
            </a:r>
            <a:r>
              <a:rPr lang="cs-CZ" i="1" dirty="0" smtClean="0"/>
              <a:t> typ 2</a:t>
            </a:r>
            <a:br>
              <a:rPr lang="cs-CZ" i="1" dirty="0" smtClean="0"/>
            </a:br>
            <a:r>
              <a:rPr lang="cs-CZ" i="1" dirty="0" smtClean="0"/>
              <a:t>- </a:t>
            </a:r>
            <a:r>
              <a:rPr lang="cs-CZ" i="1" dirty="0" err="1" smtClean="0"/>
              <a:t>doppelzimmer</a:t>
            </a:r>
            <a:r>
              <a:rPr lang="cs-CZ" i="1" dirty="0" smtClean="0"/>
              <a:t> typ 3</a:t>
            </a:r>
            <a:br>
              <a:rPr lang="cs-CZ" i="1" dirty="0" smtClean="0"/>
            </a:br>
            <a:r>
              <a:rPr lang="cs-CZ" i="1" dirty="0" smtClean="0"/>
              <a:t>- </a:t>
            </a:r>
            <a:r>
              <a:rPr lang="cs-CZ" i="1" dirty="0" err="1" smtClean="0"/>
              <a:t>doppelzimmer</a:t>
            </a:r>
            <a:r>
              <a:rPr lang="cs-CZ" i="1" dirty="0" smtClean="0"/>
              <a:t> typ 3 plus</a:t>
            </a:r>
            <a:br>
              <a:rPr lang="cs-CZ" i="1" dirty="0" smtClean="0"/>
            </a:br>
            <a:r>
              <a:rPr lang="cs-CZ" i="1" dirty="0" smtClean="0"/>
              <a:t>- </a:t>
            </a:r>
            <a:r>
              <a:rPr lang="cs-CZ" i="1" dirty="0" err="1" smtClean="0"/>
              <a:t>doppelzimmer</a:t>
            </a:r>
            <a:r>
              <a:rPr lang="cs-CZ" i="1" dirty="0" smtClean="0"/>
              <a:t> typ 4</a:t>
            </a:r>
            <a:br>
              <a:rPr lang="cs-CZ" i="1" dirty="0" smtClean="0"/>
            </a:br>
            <a:r>
              <a:rPr lang="cs-CZ" i="1" dirty="0" smtClean="0"/>
              <a:t>- </a:t>
            </a:r>
            <a:r>
              <a:rPr lang="cs-CZ" i="1" dirty="0" err="1" smtClean="0"/>
              <a:t>suite</a:t>
            </a:r>
            <a:r>
              <a:rPr lang="cs-CZ" i="1" dirty="0" smtClean="0"/>
              <a:t/>
            </a:r>
            <a:br>
              <a:rPr lang="cs-CZ" i="1" dirty="0" smtClean="0"/>
            </a:br>
            <a:r>
              <a:rPr lang="cs-CZ" i="1" dirty="0" smtClean="0"/>
              <a:t>- junior-</a:t>
            </a:r>
            <a:r>
              <a:rPr lang="cs-CZ" i="1" dirty="0" err="1" smtClean="0"/>
              <a:t>suite</a:t>
            </a:r>
            <a:r>
              <a:rPr lang="cs-CZ" i="1" dirty="0" smtClean="0"/>
              <a:t/>
            </a:r>
            <a:br>
              <a:rPr lang="cs-CZ" i="1" dirty="0" smtClean="0"/>
            </a:br>
            <a:r>
              <a:rPr lang="cs-CZ" i="1" dirty="0" smtClean="0"/>
              <a:t>- panorama </a:t>
            </a:r>
            <a:r>
              <a:rPr lang="cs-CZ" i="1" dirty="0" err="1" smtClean="0"/>
              <a:t>doppelzimmer</a:t>
            </a:r>
            <a:endParaRPr lang="cs-CZ" i="1" dirty="0" smtClean="0"/>
          </a:p>
          <a:p>
            <a:pPr>
              <a:buFont typeface="Wingdings" pitchFamily="2" charset="2"/>
              <a:buNone/>
            </a:pPr>
            <a:endParaRPr lang="cs-CZ" i="1" dirty="0" smtClean="0"/>
          </a:p>
          <a:p>
            <a:pPr>
              <a:buFont typeface="Wingdings" pitchFamily="2" charset="2"/>
              <a:buNone/>
            </a:pPr>
            <a:r>
              <a:rPr lang="cs-CZ" i="1" dirty="0" smtClean="0"/>
              <a:t>Všechny pokoje byly čisté, světlé a vkusně zařízené.</a:t>
            </a:r>
          </a:p>
        </p:txBody>
      </p:sp>
      <p:sp>
        <p:nvSpPr>
          <p:cNvPr id="2" name="Nadpis 1"/>
          <p:cNvSpPr>
            <a:spLocks/>
          </p:cNvSpPr>
          <p:nvPr/>
        </p:nvSpPr>
        <p:spPr bwMode="auto">
          <a:xfrm>
            <a:off x="468313" y="404813"/>
            <a:ext cx="7859712" cy="633412"/>
          </a:xfrm>
          <a:prstGeom prst="rect">
            <a:avLst/>
          </a:prstGeom>
          <a:noFill/>
          <a:ln w="9525">
            <a:noFill/>
            <a:miter lim="800000"/>
            <a:headEnd/>
            <a:tailEnd/>
          </a:ln>
        </p:spPr>
        <p:txBody>
          <a:bodyPr anchor="b"/>
          <a:lstStyle/>
          <a:p>
            <a:r>
              <a:rPr lang="cs-CZ" sz="3000">
                <a:solidFill>
                  <a:schemeClr val="tx2"/>
                </a:solidFill>
                <a:latin typeface="Century Schoolbook" pitchFamily="18" charset="0"/>
              </a:rPr>
              <a:t>MOJE PRACOVIŠTĚ</a:t>
            </a:r>
          </a:p>
        </p:txBody>
      </p:sp>
    </p:spTree>
    <p:extLst>
      <p:ext uri="{BB962C8B-B14F-4D97-AF65-F5344CB8AC3E}">
        <p14:creationId xmlns:p14="http://schemas.microsoft.com/office/powerpoint/2010/main" val="23390177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Mein </a:t>
            </a:r>
            <a:r>
              <a:rPr lang="cs-CZ" dirty="0" err="1" smtClean="0"/>
              <a:t>Arbeitsplatz</a:t>
            </a:r>
            <a:endParaRPr lang="cs-CZ" dirty="0"/>
          </a:p>
        </p:txBody>
      </p:sp>
      <p:sp>
        <p:nvSpPr>
          <p:cNvPr id="3" name="Zástupný symbol pro obsah 2"/>
          <p:cNvSpPr>
            <a:spLocks noGrp="1"/>
          </p:cNvSpPr>
          <p:nvPr>
            <p:ph idx="1"/>
          </p:nvPr>
        </p:nvSpPr>
        <p:spPr/>
        <p:txBody>
          <a:bodyPr>
            <a:normAutofit lnSpcReduction="10000"/>
          </a:bodyPr>
          <a:lstStyle/>
          <a:p>
            <a:r>
              <a:rPr lang="cs-CZ" dirty="0"/>
              <a:t>Die </a:t>
            </a:r>
            <a:r>
              <a:rPr lang="cs-CZ" dirty="0" err="1"/>
              <a:t>Hotelzimmer</a:t>
            </a:r>
            <a:r>
              <a:rPr lang="cs-CZ" dirty="0"/>
              <a:t> </a:t>
            </a:r>
            <a:r>
              <a:rPr lang="cs-CZ" dirty="0" err="1"/>
              <a:t>sind</a:t>
            </a:r>
            <a:r>
              <a:rPr lang="cs-CZ" dirty="0"/>
              <a:t> in </a:t>
            </a:r>
            <a:r>
              <a:rPr lang="cs-CZ" dirty="0" err="1"/>
              <a:t>verschiedene</a:t>
            </a:r>
            <a:r>
              <a:rPr lang="cs-CZ" dirty="0"/>
              <a:t> </a:t>
            </a:r>
            <a:r>
              <a:rPr lang="cs-CZ" dirty="0" err="1"/>
              <a:t>Kategorien</a:t>
            </a:r>
            <a:r>
              <a:rPr lang="cs-CZ" dirty="0"/>
              <a:t> </a:t>
            </a:r>
            <a:r>
              <a:rPr lang="cs-CZ" dirty="0" err="1"/>
              <a:t>unterteilt</a:t>
            </a:r>
            <a:r>
              <a:rPr lang="cs-CZ" dirty="0"/>
              <a:t>:</a:t>
            </a:r>
          </a:p>
          <a:p>
            <a:pPr marL="0" indent="0">
              <a:buNone/>
            </a:pPr>
            <a:r>
              <a:rPr lang="cs-CZ" dirty="0" err="1" smtClean="0"/>
              <a:t>Doppelzimmer</a:t>
            </a:r>
            <a:r>
              <a:rPr lang="cs-CZ" dirty="0" smtClean="0"/>
              <a:t> </a:t>
            </a:r>
            <a:r>
              <a:rPr lang="cs-CZ" dirty="0"/>
              <a:t>typ 1 </a:t>
            </a:r>
            <a:endParaRPr lang="cs-CZ" dirty="0" smtClean="0"/>
          </a:p>
          <a:p>
            <a:pPr marL="0" indent="0">
              <a:buNone/>
            </a:pPr>
            <a:r>
              <a:rPr lang="cs-CZ" dirty="0" err="1" smtClean="0"/>
              <a:t>Doppelzimmer</a:t>
            </a:r>
            <a:r>
              <a:rPr lang="cs-CZ" dirty="0" smtClean="0"/>
              <a:t> </a:t>
            </a:r>
            <a:r>
              <a:rPr lang="cs-CZ" dirty="0"/>
              <a:t>typ 2 </a:t>
            </a:r>
            <a:r>
              <a:rPr lang="cs-CZ" dirty="0" smtClean="0"/>
              <a:t> </a:t>
            </a:r>
          </a:p>
          <a:p>
            <a:pPr marL="0" indent="0">
              <a:buNone/>
            </a:pPr>
            <a:r>
              <a:rPr lang="cs-CZ" dirty="0" err="1" smtClean="0"/>
              <a:t>Doppelzimmer</a:t>
            </a:r>
            <a:r>
              <a:rPr lang="cs-CZ" dirty="0" smtClean="0"/>
              <a:t> </a:t>
            </a:r>
            <a:r>
              <a:rPr lang="cs-CZ" dirty="0"/>
              <a:t>typ 3 </a:t>
            </a:r>
          </a:p>
          <a:p>
            <a:pPr marL="0" indent="0">
              <a:buNone/>
            </a:pPr>
            <a:r>
              <a:rPr lang="cs-CZ" dirty="0" err="1" smtClean="0"/>
              <a:t>Doppelzimmer</a:t>
            </a:r>
            <a:r>
              <a:rPr lang="cs-CZ" dirty="0" smtClean="0"/>
              <a:t> </a:t>
            </a:r>
            <a:r>
              <a:rPr lang="cs-CZ" dirty="0"/>
              <a:t>typ 3 plus </a:t>
            </a:r>
          </a:p>
          <a:p>
            <a:pPr marL="0" indent="0">
              <a:buNone/>
            </a:pPr>
            <a:r>
              <a:rPr lang="cs-CZ" dirty="0" err="1" smtClean="0"/>
              <a:t>Doppelzimmer</a:t>
            </a:r>
            <a:r>
              <a:rPr lang="cs-CZ" dirty="0" smtClean="0"/>
              <a:t> </a:t>
            </a:r>
            <a:r>
              <a:rPr lang="cs-CZ" dirty="0"/>
              <a:t>typ 4 - </a:t>
            </a:r>
            <a:r>
              <a:rPr lang="cs-CZ" dirty="0" err="1"/>
              <a:t>suite</a:t>
            </a:r>
            <a:r>
              <a:rPr lang="cs-CZ" dirty="0"/>
              <a:t> - junior-</a:t>
            </a:r>
            <a:r>
              <a:rPr lang="cs-CZ" dirty="0" err="1"/>
              <a:t>suite</a:t>
            </a:r>
            <a:r>
              <a:rPr lang="cs-CZ" dirty="0"/>
              <a:t> </a:t>
            </a:r>
          </a:p>
          <a:p>
            <a:pPr marL="0" indent="0">
              <a:buNone/>
            </a:pPr>
            <a:r>
              <a:rPr lang="cs-CZ" dirty="0" smtClean="0"/>
              <a:t>panorama </a:t>
            </a:r>
            <a:r>
              <a:rPr lang="cs-CZ" dirty="0" err="1" smtClean="0"/>
              <a:t>Doppelzimmer</a:t>
            </a:r>
            <a:endParaRPr lang="cs-CZ" dirty="0"/>
          </a:p>
          <a:p>
            <a:endParaRPr lang="cs-CZ" dirty="0"/>
          </a:p>
          <a:p>
            <a:r>
              <a:rPr lang="cs-CZ" dirty="0" err="1"/>
              <a:t>Alle</a:t>
            </a:r>
            <a:r>
              <a:rPr lang="cs-CZ" dirty="0"/>
              <a:t> </a:t>
            </a:r>
            <a:r>
              <a:rPr lang="cs-CZ" dirty="0" err="1"/>
              <a:t>Zimmer</a:t>
            </a:r>
            <a:r>
              <a:rPr lang="cs-CZ" dirty="0"/>
              <a:t> </a:t>
            </a:r>
            <a:r>
              <a:rPr lang="cs-CZ" dirty="0" err="1"/>
              <a:t>waren</a:t>
            </a:r>
            <a:r>
              <a:rPr lang="cs-CZ" dirty="0"/>
              <a:t> </a:t>
            </a:r>
            <a:r>
              <a:rPr lang="cs-CZ" dirty="0" err="1"/>
              <a:t>sauber</a:t>
            </a:r>
            <a:r>
              <a:rPr lang="cs-CZ" dirty="0"/>
              <a:t>, </a:t>
            </a:r>
            <a:r>
              <a:rPr lang="cs-CZ" dirty="0" err="1"/>
              <a:t>hell</a:t>
            </a:r>
            <a:r>
              <a:rPr lang="cs-CZ" dirty="0"/>
              <a:t> </a:t>
            </a:r>
            <a:r>
              <a:rPr lang="cs-CZ" dirty="0" err="1"/>
              <a:t>und</a:t>
            </a:r>
            <a:r>
              <a:rPr lang="cs-CZ" dirty="0"/>
              <a:t> </a:t>
            </a:r>
            <a:r>
              <a:rPr lang="cs-CZ" dirty="0" err="1"/>
              <a:t>geschmackvoll</a:t>
            </a:r>
            <a:r>
              <a:rPr lang="cs-CZ" dirty="0"/>
              <a:t> </a:t>
            </a:r>
            <a:r>
              <a:rPr lang="cs-CZ" dirty="0" err="1"/>
              <a:t>eingerichtet</a:t>
            </a:r>
            <a:endParaRPr lang="cs-CZ" dirty="0"/>
          </a:p>
        </p:txBody>
      </p:sp>
    </p:spTree>
    <p:extLst>
      <p:ext uri="{BB962C8B-B14F-4D97-AF65-F5344CB8AC3E}">
        <p14:creationId xmlns:p14="http://schemas.microsoft.com/office/powerpoint/2010/main" val="3770166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dirty="0" smtClean="0">
                <a:solidFill>
                  <a:srgbClr val="FF0000"/>
                </a:solidFill>
              </a:rPr>
              <a:t>Praktikum D</a:t>
            </a:r>
            <a:endParaRPr lang="cs-CZ" dirty="0"/>
          </a:p>
        </p:txBody>
      </p:sp>
      <p:sp>
        <p:nvSpPr>
          <p:cNvPr id="2" name="Zástupný symbol pro obsah 1"/>
          <p:cNvSpPr>
            <a:spLocks noGrp="1"/>
          </p:cNvSpPr>
          <p:nvPr>
            <p:ph idx="1"/>
          </p:nvPr>
        </p:nvSpPr>
        <p:spPr/>
        <p:txBody>
          <a:bodyPr>
            <a:normAutofit/>
          </a:bodyPr>
          <a:lstStyle/>
          <a:p>
            <a:r>
              <a:rPr lang="de-DE" dirty="0"/>
              <a:t>Ziel ist es, Erfahrungen zu gewinnen, Sprachkenntnisse vertiefen und berufliche Fähigkeiten im Bereich der beruflichen Ausbildung zu sammeln.</a:t>
            </a:r>
            <a:endParaRPr lang="cs-CZ" dirty="0"/>
          </a:p>
          <a:p>
            <a:r>
              <a:rPr lang="de-DE" dirty="0"/>
              <a:t>Die Schüler absolvieren </a:t>
            </a:r>
            <a:r>
              <a:rPr lang="cs-CZ" dirty="0" smtClean="0"/>
              <a:t>10 </a:t>
            </a:r>
            <a:r>
              <a:rPr lang="cs-CZ" dirty="0" err="1" smtClean="0"/>
              <a:t>Tägiges</a:t>
            </a:r>
            <a:r>
              <a:rPr lang="cs-CZ" dirty="0" smtClean="0"/>
              <a:t> </a:t>
            </a:r>
            <a:r>
              <a:rPr lang="de-DE" dirty="0" smtClean="0"/>
              <a:t>Praktikum </a:t>
            </a:r>
            <a:r>
              <a:rPr lang="de-DE" dirty="0"/>
              <a:t>am Arbeitsplatz in der Partnerstadt Cham und ihrer Umgebung.</a:t>
            </a:r>
            <a:endParaRPr lang="cs-CZ" dirty="0"/>
          </a:p>
          <a:p>
            <a:r>
              <a:rPr lang="de-DE" dirty="0"/>
              <a:t>Der Arbeitsplatz wird von der Volkhochschule im Landkreis Cham bereitgestellt.</a:t>
            </a:r>
            <a:endParaRPr lang="cs-CZ" dirty="0"/>
          </a:p>
          <a:p>
            <a:r>
              <a:rPr lang="de-DE" dirty="0"/>
              <a:t>Zu diesem Praktikum kommen Schüler – Fächer </a:t>
            </a:r>
            <a:r>
              <a:rPr lang="cs-CZ" dirty="0" err="1" smtClean="0"/>
              <a:t>Tourismus</a:t>
            </a:r>
            <a:r>
              <a:rPr lang="cs-CZ" dirty="0" smtClean="0"/>
              <a:t>, Koch-Kellner </a:t>
            </a:r>
            <a:r>
              <a:rPr lang="cs-CZ" dirty="0" err="1" smtClean="0"/>
              <a:t>und</a:t>
            </a:r>
            <a:r>
              <a:rPr lang="cs-CZ" dirty="0" smtClean="0"/>
              <a:t> </a:t>
            </a:r>
            <a:r>
              <a:rPr lang="cs-CZ" dirty="0" err="1" smtClean="0"/>
              <a:t>Sozialpflege</a:t>
            </a:r>
            <a:r>
              <a:rPr lang="cs-CZ" dirty="0" smtClean="0"/>
              <a:t>.</a:t>
            </a:r>
            <a:endParaRPr lang="cs-CZ" dirty="0"/>
          </a:p>
        </p:txBody>
      </p:sp>
    </p:spTree>
    <p:extLst>
      <p:ext uri="{BB962C8B-B14F-4D97-AF65-F5344CB8AC3E}">
        <p14:creationId xmlns:p14="http://schemas.microsoft.com/office/powerpoint/2010/main" val="17769168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lstStyle/>
          <a:p>
            <a:pPr fontAlgn="auto">
              <a:spcAft>
                <a:spcPts val="0"/>
              </a:spcAft>
              <a:defRPr/>
            </a:pPr>
            <a:endParaRPr lang="cs-CZ" dirty="0"/>
          </a:p>
        </p:txBody>
      </p:sp>
      <p:pic>
        <p:nvPicPr>
          <p:cNvPr id="57347" name="Picture 2"/>
          <p:cNvPicPr>
            <a:picLocks noGrp="1" noChangeAspect="1" noChangeArrowheads="1"/>
          </p:cNvPicPr>
          <p:nvPr>
            <p:ph sz="quarter" idx="4294967295"/>
          </p:nvPr>
        </p:nvPicPr>
        <p:blipFill>
          <a:blip r:embed="rId2"/>
          <a:srcRect/>
          <a:stretch>
            <a:fillRect/>
          </a:stretch>
        </p:blipFill>
        <p:spPr>
          <a:xfrm>
            <a:off x="539750" y="4149725"/>
            <a:ext cx="7488238" cy="2286000"/>
          </a:xfrm>
        </p:spPr>
      </p:pic>
      <p:pic>
        <p:nvPicPr>
          <p:cNvPr id="57348" name="Picture 2"/>
          <p:cNvPicPr>
            <a:picLocks noChangeAspect="1" noChangeArrowheads="1"/>
          </p:cNvPicPr>
          <p:nvPr/>
        </p:nvPicPr>
        <p:blipFill>
          <a:blip r:embed="rId3"/>
          <a:srcRect/>
          <a:stretch>
            <a:fillRect/>
          </a:stretch>
        </p:blipFill>
        <p:spPr bwMode="auto">
          <a:xfrm>
            <a:off x="539750" y="901855"/>
            <a:ext cx="7467600" cy="2276475"/>
          </a:xfrm>
          <a:prstGeom prst="rect">
            <a:avLst/>
          </a:prstGeom>
          <a:noFill/>
          <a:ln w="9525">
            <a:noFill/>
            <a:miter lim="800000"/>
            <a:headEnd/>
            <a:tailEnd/>
          </a:ln>
        </p:spPr>
      </p:pic>
      <p:sp>
        <p:nvSpPr>
          <p:cNvPr id="3" name="Nadpis 1"/>
          <p:cNvSpPr>
            <a:spLocks/>
          </p:cNvSpPr>
          <p:nvPr/>
        </p:nvSpPr>
        <p:spPr bwMode="auto">
          <a:xfrm>
            <a:off x="539750" y="260350"/>
            <a:ext cx="7467600" cy="633413"/>
          </a:xfrm>
          <a:prstGeom prst="rect">
            <a:avLst/>
          </a:prstGeom>
          <a:noFill/>
          <a:ln w="9525">
            <a:noFill/>
            <a:miter lim="800000"/>
            <a:headEnd/>
            <a:tailEnd/>
          </a:ln>
        </p:spPr>
        <p:txBody>
          <a:bodyPr anchor="b"/>
          <a:lstStyle/>
          <a:p>
            <a:r>
              <a:rPr lang="cs-CZ" sz="3000">
                <a:solidFill>
                  <a:schemeClr val="tx2"/>
                </a:solidFill>
                <a:latin typeface="Century Schoolbook" pitchFamily="18" charset="0"/>
              </a:rPr>
              <a:t>DOPPELZIMMER TYP 1</a:t>
            </a:r>
          </a:p>
        </p:txBody>
      </p:sp>
      <p:sp>
        <p:nvSpPr>
          <p:cNvPr id="4" name="Obdélník 3"/>
          <p:cNvSpPr/>
          <p:nvPr/>
        </p:nvSpPr>
        <p:spPr>
          <a:xfrm>
            <a:off x="3210345" y="3244334"/>
            <a:ext cx="4133119" cy="954107"/>
          </a:xfrm>
          <a:prstGeom prst="rect">
            <a:avLst/>
          </a:prstGeom>
        </p:spPr>
        <p:txBody>
          <a:bodyPr wrap="none">
            <a:spAutoFit/>
          </a:bodyPr>
          <a:lstStyle/>
          <a:p>
            <a:endParaRPr lang="cs-CZ" sz="2800" cap="all" dirty="0" smtClean="0">
              <a:solidFill>
                <a:schemeClr val="accent1">
                  <a:lumMod val="75000"/>
                </a:schemeClr>
              </a:solidFill>
            </a:endParaRPr>
          </a:p>
          <a:p>
            <a:r>
              <a:rPr lang="cs-CZ" sz="2800" cap="all" dirty="0" smtClean="0">
                <a:solidFill>
                  <a:schemeClr val="accent1">
                    <a:lumMod val="75000"/>
                  </a:schemeClr>
                </a:solidFill>
              </a:rPr>
              <a:t>DOPPELZIMMER </a:t>
            </a:r>
            <a:r>
              <a:rPr lang="cs-CZ" sz="2800" cap="all" dirty="0">
                <a:solidFill>
                  <a:schemeClr val="accent1">
                    <a:lumMod val="75000"/>
                  </a:schemeClr>
                </a:solidFill>
              </a:rPr>
              <a:t>TYP 2</a:t>
            </a:r>
            <a:endParaRPr lang="cs-CZ" sz="2800" dirty="0">
              <a:solidFill>
                <a:schemeClr val="accent1">
                  <a:lumMod val="75000"/>
                </a:schemeClr>
              </a:solidFill>
            </a:endParaRPr>
          </a:p>
        </p:txBody>
      </p:sp>
    </p:spTree>
    <p:extLst>
      <p:ext uri="{BB962C8B-B14F-4D97-AF65-F5344CB8AC3E}">
        <p14:creationId xmlns:p14="http://schemas.microsoft.com/office/powerpoint/2010/main" val="19209405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468313" y="3573463"/>
            <a:ext cx="7467600" cy="576262"/>
          </a:xfrm>
        </p:spPr>
        <p:txBody>
          <a:bodyPr wrap="square" lIns="91440" tIns="45720" rIns="91440" bIns="45720" numCol="1" anchorCtr="0" compatLnSpc="1">
            <a:prstTxWarp prst="textNoShape">
              <a:avLst/>
            </a:prstTxWarp>
          </a:bodyPr>
          <a:lstStyle/>
          <a:p>
            <a:r>
              <a:rPr lang="de-DE" cap="none" smtClean="0"/>
              <a:t>DOPPELZIMMER TYP 3 PLUS</a:t>
            </a:r>
            <a:endParaRPr lang="cs-CZ" cap="none" smtClean="0"/>
          </a:p>
        </p:txBody>
      </p:sp>
      <p:pic>
        <p:nvPicPr>
          <p:cNvPr id="58371" name="Picture 2"/>
          <p:cNvPicPr>
            <a:picLocks noGrp="1" noChangeAspect="1" noChangeArrowheads="1"/>
          </p:cNvPicPr>
          <p:nvPr>
            <p:ph sz="quarter" idx="4294967295"/>
          </p:nvPr>
        </p:nvPicPr>
        <p:blipFill>
          <a:blip r:embed="rId2"/>
          <a:srcRect/>
          <a:stretch>
            <a:fillRect/>
          </a:stretch>
        </p:blipFill>
        <p:spPr>
          <a:xfrm>
            <a:off x="468313" y="4221163"/>
            <a:ext cx="7467600" cy="2276475"/>
          </a:xfrm>
        </p:spPr>
      </p:pic>
      <p:pic>
        <p:nvPicPr>
          <p:cNvPr id="58372" name="Picture 2"/>
          <p:cNvPicPr>
            <a:picLocks noChangeAspect="1" noChangeArrowheads="1"/>
          </p:cNvPicPr>
          <p:nvPr/>
        </p:nvPicPr>
        <p:blipFill>
          <a:blip r:embed="rId3"/>
          <a:srcRect/>
          <a:stretch>
            <a:fillRect/>
          </a:stretch>
        </p:blipFill>
        <p:spPr bwMode="auto">
          <a:xfrm>
            <a:off x="468313" y="981075"/>
            <a:ext cx="7488237" cy="2286000"/>
          </a:xfrm>
          <a:prstGeom prst="rect">
            <a:avLst/>
          </a:prstGeom>
          <a:noFill/>
          <a:ln w="9525">
            <a:noFill/>
            <a:miter lim="800000"/>
            <a:headEnd/>
            <a:tailEnd/>
          </a:ln>
        </p:spPr>
      </p:pic>
      <p:sp>
        <p:nvSpPr>
          <p:cNvPr id="3" name="Nadpis 1"/>
          <p:cNvSpPr>
            <a:spLocks/>
          </p:cNvSpPr>
          <p:nvPr/>
        </p:nvSpPr>
        <p:spPr bwMode="auto">
          <a:xfrm>
            <a:off x="468313" y="260350"/>
            <a:ext cx="7467600" cy="633413"/>
          </a:xfrm>
          <a:prstGeom prst="rect">
            <a:avLst/>
          </a:prstGeom>
          <a:noFill/>
          <a:ln w="9525">
            <a:noFill/>
            <a:miter lim="800000"/>
            <a:headEnd/>
            <a:tailEnd/>
          </a:ln>
        </p:spPr>
        <p:txBody>
          <a:bodyPr anchor="b"/>
          <a:lstStyle/>
          <a:p>
            <a:r>
              <a:rPr lang="de-DE" sz="3000">
                <a:solidFill>
                  <a:schemeClr val="tx2"/>
                </a:solidFill>
                <a:latin typeface="Century Schoolbook" pitchFamily="18" charset="0"/>
              </a:rPr>
              <a:t>DOPPELZIMMER TYP 3 </a:t>
            </a:r>
            <a:endParaRPr lang="cs-CZ" sz="3000">
              <a:solidFill>
                <a:schemeClr val="tx2"/>
              </a:solidFill>
              <a:latin typeface="Century Schoolbook" pitchFamily="18" charset="0"/>
            </a:endParaRPr>
          </a:p>
        </p:txBody>
      </p:sp>
    </p:spTree>
    <p:extLst>
      <p:ext uri="{BB962C8B-B14F-4D97-AF65-F5344CB8AC3E}">
        <p14:creationId xmlns:p14="http://schemas.microsoft.com/office/powerpoint/2010/main" val="27763746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lstStyle/>
          <a:p>
            <a:pPr fontAlgn="auto">
              <a:spcAft>
                <a:spcPts val="0"/>
              </a:spcAft>
              <a:defRPr/>
            </a:pPr>
            <a:r>
              <a:rPr lang="cs-CZ" cap="all" dirty="0"/>
              <a:t>DOPPELZIMMER TYP 4</a:t>
            </a:r>
            <a:br>
              <a:rPr lang="cs-CZ" cap="all" dirty="0"/>
            </a:br>
            <a:endParaRPr lang="cs-CZ" dirty="0"/>
          </a:p>
        </p:txBody>
      </p:sp>
      <p:pic>
        <p:nvPicPr>
          <p:cNvPr id="59395" name="Picture 2"/>
          <p:cNvPicPr>
            <a:picLocks noGrp="1" noChangeAspect="1" noChangeArrowheads="1"/>
          </p:cNvPicPr>
          <p:nvPr>
            <p:ph sz="quarter" idx="4294967295"/>
          </p:nvPr>
        </p:nvPicPr>
        <p:blipFill>
          <a:blip r:embed="rId2"/>
          <a:srcRect/>
          <a:stretch>
            <a:fillRect/>
          </a:stretch>
        </p:blipFill>
        <p:spPr>
          <a:xfrm>
            <a:off x="547688" y="1651000"/>
            <a:ext cx="7286625" cy="4772025"/>
          </a:xfrm>
        </p:spPr>
      </p:pic>
    </p:spTree>
    <p:extLst>
      <p:ext uri="{BB962C8B-B14F-4D97-AF65-F5344CB8AC3E}">
        <p14:creationId xmlns:p14="http://schemas.microsoft.com/office/powerpoint/2010/main" val="5547338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lstStyle/>
          <a:p>
            <a:pPr fontAlgn="auto">
              <a:spcAft>
                <a:spcPts val="0"/>
              </a:spcAft>
              <a:defRPr/>
            </a:pPr>
            <a:r>
              <a:rPr lang="cs-CZ" cap="all" dirty="0"/>
              <a:t>POSTHOTEL-SUITE</a:t>
            </a:r>
            <a:br>
              <a:rPr lang="cs-CZ" cap="all" dirty="0"/>
            </a:br>
            <a:endParaRPr lang="cs-CZ" dirty="0"/>
          </a:p>
        </p:txBody>
      </p:sp>
      <p:pic>
        <p:nvPicPr>
          <p:cNvPr id="60419" name="Picture 2"/>
          <p:cNvPicPr>
            <a:picLocks noGrp="1" noChangeAspect="1" noChangeArrowheads="1"/>
          </p:cNvPicPr>
          <p:nvPr>
            <p:ph sz="quarter" idx="4294967295"/>
          </p:nvPr>
        </p:nvPicPr>
        <p:blipFill>
          <a:blip r:embed="rId2"/>
          <a:srcRect/>
          <a:stretch>
            <a:fillRect/>
          </a:stretch>
        </p:blipFill>
        <p:spPr>
          <a:xfrm>
            <a:off x="539750" y="1125538"/>
            <a:ext cx="7467600" cy="2295525"/>
          </a:xfrm>
        </p:spPr>
      </p:pic>
      <p:pic>
        <p:nvPicPr>
          <p:cNvPr id="60420" name="Picture 3"/>
          <p:cNvPicPr>
            <a:picLocks noChangeAspect="1" noChangeArrowheads="1"/>
          </p:cNvPicPr>
          <p:nvPr/>
        </p:nvPicPr>
        <p:blipFill>
          <a:blip r:embed="rId3"/>
          <a:srcRect/>
          <a:stretch>
            <a:fillRect/>
          </a:stretch>
        </p:blipFill>
        <p:spPr bwMode="auto">
          <a:xfrm>
            <a:off x="611188" y="3573463"/>
            <a:ext cx="7416800" cy="2886075"/>
          </a:xfrm>
          <a:prstGeom prst="rect">
            <a:avLst/>
          </a:prstGeom>
          <a:noFill/>
          <a:ln w="9525">
            <a:noFill/>
            <a:miter lim="800000"/>
            <a:headEnd/>
            <a:tailEnd/>
          </a:ln>
        </p:spPr>
      </p:pic>
    </p:spTree>
    <p:extLst>
      <p:ext uri="{BB962C8B-B14F-4D97-AF65-F5344CB8AC3E}">
        <p14:creationId xmlns:p14="http://schemas.microsoft.com/office/powerpoint/2010/main" val="5409303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lstStyle/>
          <a:p>
            <a:pPr fontAlgn="auto">
              <a:spcAft>
                <a:spcPts val="0"/>
              </a:spcAft>
              <a:defRPr/>
            </a:pPr>
            <a:r>
              <a:rPr lang="cs-CZ" cap="all" dirty="0"/>
              <a:t>JUNIOR-SUITE</a:t>
            </a:r>
            <a:br>
              <a:rPr lang="cs-CZ" cap="all" dirty="0"/>
            </a:br>
            <a:endParaRPr lang="cs-CZ" dirty="0"/>
          </a:p>
        </p:txBody>
      </p:sp>
      <p:pic>
        <p:nvPicPr>
          <p:cNvPr id="61443" name="Picture 2"/>
          <p:cNvPicPr>
            <a:picLocks noGrp="1" noChangeAspect="1" noChangeArrowheads="1"/>
          </p:cNvPicPr>
          <p:nvPr>
            <p:ph sz="quarter" idx="4294967295"/>
          </p:nvPr>
        </p:nvPicPr>
        <p:blipFill>
          <a:blip r:embed="rId2"/>
          <a:srcRect/>
          <a:stretch>
            <a:fillRect/>
          </a:stretch>
        </p:blipFill>
        <p:spPr>
          <a:xfrm>
            <a:off x="468313" y="1196975"/>
            <a:ext cx="7467600" cy="2268538"/>
          </a:xfrm>
        </p:spPr>
      </p:pic>
      <p:pic>
        <p:nvPicPr>
          <p:cNvPr id="61444" name="Picture 3"/>
          <p:cNvPicPr>
            <a:picLocks noChangeAspect="1" noChangeArrowheads="1"/>
          </p:cNvPicPr>
          <p:nvPr/>
        </p:nvPicPr>
        <p:blipFill>
          <a:blip r:embed="rId3"/>
          <a:srcRect/>
          <a:stretch>
            <a:fillRect/>
          </a:stretch>
        </p:blipFill>
        <p:spPr bwMode="auto">
          <a:xfrm>
            <a:off x="468313" y="3789363"/>
            <a:ext cx="7620000" cy="2314575"/>
          </a:xfrm>
          <a:prstGeom prst="rect">
            <a:avLst/>
          </a:prstGeom>
          <a:noFill/>
          <a:ln w="9525">
            <a:noFill/>
            <a:miter lim="800000"/>
            <a:headEnd/>
            <a:tailEnd/>
          </a:ln>
        </p:spPr>
      </p:pic>
    </p:spTree>
    <p:extLst>
      <p:ext uri="{BB962C8B-B14F-4D97-AF65-F5344CB8AC3E}">
        <p14:creationId xmlns:p14="http://schemas.microsoft.com/office/powerpoint/2010/main" val="39470253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lstStyle/>
          <a:p>
            <a:pPr fontAlgn="auto">
              <a:spcAft>
                <a:spcPts val="0"/>
              </a:spcAft>
              <a:defRPr/>
            </a:pPr>
            <a:r>
              <a:rPr lang="cs-CZ" cap="all" dirty="0"/>
              <a:t>PANORAMA DOPPELZIMMER</a:t>
            </a:r>
            <a:br>
              <a:rPr lang="cs-CZ" cap="all" dirty="0"/>
            </a:br>
            <a:endParaRPr lang="cs-CZ" dirty="0"/>
          </a:p>
        </p:txBody>
      </p:sp>
      <p:pic>
        <p:nvPicPr>
          <p:cNvPr id="70659" name="Picture 2"/>
          <p:cNvPicPr>
            <a:picLocks noGrp="1" noChangeAspect="1" noChangeArrowheads="1"/>
          </p:cNvPicPr>
          <p:nvPr>
            <p:ph sz="quarter" idx="4294967295"/>
          </p:nvPr>
        </p:nvPicPr>
        <p:blipFill>
          <a:blip r:embed="rId2"/>
          <a:srcRect/>
          <a:stretch>
            <a:fillRect/>
          </a:stretch>
        </p:blipFill>
        <p:spPr>
          <a:xfrm>
            <a:off x="539750" y="1844675"/>
            <a:ext cx="7286625" cy="4086225"/>
          </a:xfrm>
        </p:spPr>
      </p:pic>
    </p:spTree>
    <p:extLst>
      <p:ext uri="{BB962C8B-B14F-4D97-AF65-F5344CB8AC3E}">
        <p14:creationId xmlns:p14="http://schemas.microsoft.com/office/powerpoint/2010/main" val="8225354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p:txBody>
          <a:bodyPr>
            <a:normAutofit/>
          </a:bodyPr>
          <a:lstStyle/>
          <a:p>
            <a:pPr>
              <a:buFont typeface="Wingdings" pitchFamily="2" charset="2"/>
              <a:buNone/>
            </a:pPr>
            <a:r>
              <a:rPr lang="cs-CZ" i="1" dirty="0" smtClean="0"/>
              <a:t>	- recepce</a:t>
            </a:r>
            <a:br>
              <a:rPr lang="cs-CZ" i="1" dirty="0" smtClean="0"/>
            </a:br>
            <a:r>
              <a:rPr lang="cs-CZ" i="1" dirty="0" smtClean="0"/>
              <a:t>- </a:t>
            </a:r>
            <a:r>
              <a:rPr lang="cs-CZ" i="1" dirty="0" err="1" smtClean="0"/>
              <a:t>wellness</a:t>
            </a:r>
            <a:r>
              <a:rPr lang="cs-CZ" i="1" dirty="0" smtClean="0"/>
              <a:t/>
            </a:r>
            <a:br>
              <a:rPr lang="cs-CZ" i="1" dirty="0" smtClean="0"/>
            </a:br>
            <a:r>
              <a:rPr lang="cs-CZ" i="1" dirty="0" smtClean="0"/>
              <a:t>- sauna</a:t>
            </a:r>
            <a:br>
              <a:rPr lang="cs-CZ" i="1" dirty="0" smtClean="0"/>
            </a:br>
            <a:r>
              <a:rPr lang="cs-CZ" i="1" dirty="0" smtClean="0"/>
              <a:t>- školící centrum</a:t>
            </a:r>
            <a:br>
              <a:rPr lang="cs-CZ" i="1" dirty="0" smtClean="0"/>
            </a:br>
            <a:r>
              <a:rPr lang="cs-CZ" i="1" dirty="0" smtClean="0"/>
              <a:t>- odpočinkové místnosti</a:t>
            </a:r>
            <a:br>
              <a:rPr lang="cs-CZ" i="1" dirty="0" smtClean="0"/>
            </a:br>
            <a:r>
              <a:rPr lang="cs-CZ" i="1" dirty="0" smtClean="0"/>
              <a:t>- bazén</a:t>
            </a:r>
            <a:br>
              <a:rPr lang="cs-CZ" i="1" dirty="0" smtClean="0"/>
            </a:br>
            <a:r>
              <a:rPr lang="cs-CZ" i="1" dirty="0" smtClean="0"/>
              <a:t>- pivní zahrada</a:t>
            </a:r>
            <a:br>
              <a:rPr lang="cs-CZ" i="1" dirty="0" smtClean="0"/>
            </a:br>
            <a:r>
              <a:rPr lang="cs-CZ" i="1" dirty="0" smtClean="0"/>
              <a:t>- vyhlídky</a:t>
            </a:r>
          </a:p>
          <a:p>
            <a:pPr>
              <a:buFont typeface="Wingdings" pitchFamily="2" charset="2"/>
              <a:buNone/>
            </a:pPr>
            <a:r>
              <a:rPr lang="de-DE" i="1" dirty="0"/>
              <a:t>- Rezeption - Wellness - Sauna - Trainingszentrum - Ruheraum - Schwimmbad - Biergarten - Aussicht</a:t>
            </a:r>
            <a:endParaRPr lang="cs-CZ" i="1" dirty="0" smtClean="0"/>
          </a:p>
        </p:txBody>
      </p:sp>
      <p:sp>
        <p:nvSpPr>
          <p:cNvPr id="2" name="Nadpis 1"/>
          <p:cNvSpPr>
            <a:spLocks/>
          </p:cNvSpPr>
          <p:nvPr/>
        </p:nvSpPr>
        <p:spPr bwMode="auto">
          <a:xfrm>
            <a:off x="468313" y="404813"/>
            <a:ext cx="7859712" cy="633412"/>
          </a:xfrm>
          <a:prstGeom prst="rect">
            <a:avLst/>
          </a:prstGeom>
          <a:noFill/>
          <a:ln w="9525">
            <a:noFill/>
            <a:miter lim="800000"/>
            <a:headEnd/>
            <a:tailEnd/>
          </a:ln>
        </p:spPr>
        <p:txBody>
          <a:bodyPr anchor="b"/>
          <a:lstStyle/>
          <a:p>
            <a:r>
              <a:rPr lang="cs-CZ" sz="3000" dirty="0">
                <a:solidFill>
                  <a:schemeClr val="tx2"/>
                </a:solidFill>
                <a:latin typeface="Century Schoolbook" pitchFamily="18" charset="0"/>
              </a:rPr>
              <a:t>HOTELOVÉ </a:t>
            </a:r>
            <a:r>
              <a:rPr lang="cs-CZ" sz="3000" dirty="0" smtClean="0">
                <a:solidFill>
                  <a:schemeClr val="tx2"/>
                </a:solidFill>
                <a:latin typeface="Century Schoolbook" pitchFamily="18" charset="0"/>
              </a:rPr>
              <a:t>SLUŽBY    HOTELDIENSTE</a:t>
            </a:r>
            <a:endParaRPr lang="cs-CZ" sz="3000" dirty="0">
              <a:solidFill>
                <a:schemeClr val="tx2"/>
              </a:solidFill>
              <a:latin typeface="Century Schoolbook" pitchFamily="18" charset="0"/>
            </a:endParaRPr>
          </a:p>
        </p:txBody>
      </p:sp>
    </p:spTree>
    <p:extLst>
      <p:ext uri="{BB962C8B-B14F-4D97-AF65-F5344CB8AC3E}">
        <p14:creationId xmlns:p14="http://schemas.microsoft.com/office/powerpoint/2010/main" val="9908688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smtClean="0"/>
              <a:t>RECEPCE     REZEPTION</a:t>
            </a:r>
            <a:endParaRPr lang="cs-CZ" dirty="0"/>
          </a:p>
        </p:txBody>
      </p:sp>
      <p:pic>
        <p:nvPicPr>
          <p:cNvPr id="16386" name="Picture 2"/>
          <p:cNvPicPr>
            <a:picLocks noGrp="1" noChangeAspect="1" noChangeArrowheads="1"/>
          </p:cNvPicPr>
          <p:nvPr>
            <p:ph sz="quarter" idx="1"/>
          </p:nvPr>
        </p:nvPicPr>
        <p:blipFill>
          <a:blip r:embed="rId2"/>
          <a:srcRect t="8705" b="5640"/>
          <a:stretch>
            <a:fillRect/>
          </a:stretch>
        </p:blipFill>
        <p:spPr>
          <a:xfrm>
            <a:off x="1331640" y="1844824"/>
            <a:ext cx="7057032" cy="4531678"/>
          </a:xfrm>
        </p:spPr>
      </p:pic>
    </p:spTree>
    <p:extLst>
      <p:ext uri="{BB962C8B-B14F-4D97-AF65-F5344CB8AC3E}">
        <p14:creationId xmlns:p14="http://schemas.microsoft.com/office/powerpoint/2010/main" val="37308872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bwMode="auto">
          <a:xfrm>
            <a:off x="457200" y="274638"/>
            <a:ext cx="7467600" cy="922114"/>
          </a:xfrm>
        </p:spPr>
        <p:txBody>
          <a:bodyPr wrap="square" lIns="91440" tIns="45720" rIns="91440" bIns="45720" numCol="1" anchorCtr="0" compatLnSpc="1">
            <a:prstTxWarp prst="textNoShape">
              <a:avLst/>
            </a:prstTxWarp>
          </a:bodyPr>
          <a:lstStyle/>
          <a:p>
            <a:r>
              <a:rPr lang="cs-CZ" cap="none" dirty="0" smtClean="0"/>
              <a:t>WELLNESS</a:t>
            </a:r>
          </a:p>
        </p:txBody>
      </p:sp>
      <p:pic>
        <p:nvPicPr>
          <p:cNvPr id="17410" name="Picture 2"/>
          <p:cNvPicPr>
            <a:picLocks noGrp="1" noChangeAspect="1" noChangeArrowheads="1"/>
          </p:cNvPicPr>
          <p:nvPr>
            <p:ph sz="quarter" idx="1"/>
          </p:nvPr>
        </p:nvPicPr>
        <p:blipFill>
          <a:blip r:embed="rId2"/>
          <a:srcRect/>
          <a:stretch>
            <a:fillRect/>
          </a:stretch>
        </p:blipFill>
        <p:spPr>
          <a:xfrm>
            <a:off x="547688" y="1600200"/>
            <a:ext cx="7286625" cy="4873625"/>
          </a:xfrm>
        </p:spPr>
      </p:pic>
    </p:spTree>
    <p:extLst>
      <p:ext uri="{BB962C8B-B14F-4D97-AF65-F5344CB8AC3E}">
        <p14:creationId xmlns:p14="http://schemas.microsoft.com/office/powerpoint/2010/main" val="22729765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wrap="square" lIns="91440" tIns="45720" rIns="91440" bIns="45720" numCol="1" anchorCtr="0" compatLnSpc="1">
            <a:prstTxWarp prst="textNoShape">
              <a:avLst/>
            </a:prstTxWarp>
          </a:bodyPr>
          <a:lstStyle/>
          <a:p>
            <a:r>
              <a:rPr lang="cs-CZ" sz="2800" cap="none" dirty="0" smtClean="0"/>
              <a:t>SOUKROMÁ SAUNA. </a:t>
            </a:r>
            <a:r>
              <a:rPr lang="cs-CZ" sz="2800" dirty="0" smtClean="0"/>
              <a:t>PRIVATE SAUNA.</a:t>
            </a:r>
            <a:endParaRPr lang="cs-CZ" sz="2800" cap="none" dirty="0" smtClean="0"/>
          </a:p>
        </p:txBody>
      </p:sp>
      <p:pic>
        <p:nvPicPr>
          <p:cNvPr id="18434" name="Picture 2"/>
          <p:cNvPicPr>
            <a:picLocks noGrp="1" noChangeAspect="1" noChangeArrowheads="1"/>
          </p:cNvPicPr>
          <p:nvPr>
            <p:ph sz="quarter" idx="1"/>
          </p:nvPr>
        </p:nvPicPr>
        <p:blipFill>
          <a:blip r:embed="rId2"/>
          <a:srcRect/>
          <a:stretch>
            <a:fillRect/>
          </a:stretch>
        </p:blipFill>
        <p:spPr>
          <a:xfrm>
            <a:off x="534988" y="1600200"/>
            <a:ext cx="7310437" cy="4873625"/>
          </a:xfrm>
        </p:spPr>
      </p:pic>
    </p:spTree>
    <p:extLst>
      <p:ext uri="{BB962C8B-B14F-4D97-AF65-F5344CB8AC3E}">
        <p14:creationId xmlns:p14="http://schemas.microsoft.com/office/powerpoint/2010/main" val="4139742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0"/>
            <a:ext cx="8229600" cy="908720"/>
          </a:xfrm>
        </p:spPr>
        <p:txBody>
          <a:bodyPr/>
          <a:lstStyle/>
          <a:p>
            <a:r>
              <a:rPr lang="cs-CZ" sz="3200" dirty="0" smtClean="0"/>
              <a:t>Jedeme na stáž. </a:t>
            </a:r>
            <a:r>
              <a:rPr lang="cs-CZ" sz="3200" dirty="0" err="1" smtClean="0"/>
              <a:t>Abfahrt</a:t>
            </a:r>
            <a:r>
              <a:rPr lang="cs-CZ" sz="3200" dirty="0" smtClean="0"/>
              <a:t> </a:t>
            </a:r>
            <a:r>
              <a:rPr lang="cs-CZ" sz="3200" dirty="0" err="1" smtClean="0"/>
              <a:t>zum</a:t>
            </a:r>
            <a:r>
              <a:rPr lang="cs-CZ" sz="3200" dirty="0" smtClean="0"/>
              <a:t> Praktikum D</a:t>
            </a:r>
            <a:endParaRPr lang="cs-CZ" sz="3200" dirty="0"/>
          </a:p>
        </p:txBody>
      </p:sp>
      <p:sp>
        <p:nvSpPr>
          <p:cNvPr id="2" name="Zástupný symbol pro obsah 1"/>
          <p:cNvSpPr>
            <a:spLocks noGrp="1"/>
          </p:cNvSpPr>
          <p:nvPr>
            <p:ph idx="1"/>
          </p:nvPr>
        </p:nvSpPr>
        <p:spPr/>
        <p:txBody>
          <a:bodyPr/>
          <a:lstStyle/>
          <a:p>
            <a:endParaRPr lang="cs-CZ" dirty="0"/>
          </a:p>
        </p:txBody>
      </p:sp>
      <p:pic>
        <p:nvPicPr>
          <p:cNvPr id="4" name="Picture 2" descr="C:\Users\hlavacovam\Desktop\CHAM\1.a.Cham 2017 do konce 2017 (A-B)\20. Praxe,stáže-doplnění zápisů A-B+FOTA\20.2 Stáže SOUHRN A - doplněk zápisu 20\5. Fota - odjezdy, příjezdy ze stáží A+ Složka5-6.1\odjezd 15.5.2017 odjezd 3. běh\IMG_20170515_0737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5"/>
            <a:ext cx="9144000" cy="458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2482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bwMode="auto">
          <a:xfrm>
            <a:off x="457200" y="274638"/>
            <a:ext cx="7467600" cy="1354162"/>
          </a:xfrm>
        </p:spPr>
        <p:txBody>
          <a:bodyPr wrap="square" lIns="91440" tIns="45720" rIns="91440" bIns="45720" numCol="1" anchorCtr="0" compatLnSpc="1">
            <a:prstTxWarp prst="textNoShape">
              <a:avLst/>
            </a:prstTxWarp>
          </a:bodyPr>
          <a:lstStyle/>
          <a:p>
            <a:r>
              <a:rPr lang="cs-CZ" cap="none" dirty="0" smtClean="0"/>
              <a:t>ODPOČINKOVÝ SÁL</a:t>
            </a:r>
            <a:br>
              <a:rPr lang="cs-CZ" cap="none" dirty="0" smtClean="0"/>
            </a:br>
            <a:r>
              <a:rPr lang="cs-CZ" dirty="0" smtClean="0"/>
              <a:t>RUHESAAL</a:t>
            </a:r>
            <a:endParaRPr lang="cs-CZ" cap="none" dirty="0" smtClean="0"/>
          </a:p>
        </p:txBody>
      </p:sp>
      <p:pic>
        <p:nvPicPr>
          <p:cNvPr id="19458" name="Picture 2"/>
          <p:cNvPicPr>
            <a:picLocks noGrp="1" noChangeAspect="1" noChangeArrowheads="1"/>
          </p:cNvPicPr>
          <p:nvPr>
            <p:ph sz="quarter" idx="1"/>
          </p:nvPr>
        </p:nvPicPr>
        <p:blipFill>
          <a:blip r:embed="rId2"/>
          <a:srcRect/>
          <a:stretch>
            <a:fillRect/>
          </a:stretch>
        </p:blipFill>
        <p:spPr>
          <a:xfrm>
            <a:off x="519113" y="1600200"/>
            <a:ext cx="7343775" cy="4873625"/>
          </a:xfrm>
        </p:spPr>
      </p:pic>
    </p:spTree>
    <p:extLst>
      <p:ext uri="{BB962C8B-B14F-4D97-AF65-F5344CB8AC3E}">
        <p14:creationId xmlns:p14="http://schemas.microsoft.com/office/powerpoint/2010/main" val="19948340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bwMode="auto">
          <a:xfrm>
            <a:off x="457200" y="274638"/>
            <a:ext cx="8363272" cy="1066130"/>
          </a:xfrm>
        </p:spPr>
        <p:txBody>
          <a:bodyPr wrap="square" lIns="91440" tIns="45720" rIns="91440" bIns="45720" numCol="1" anchorCtr="0" compatLnSpc="1">
            <a:prstTxWarp prst="textNoShape">
              <a:avLst/>
            </a:prstTxWarp>
          </a:bodyPr>
          <a:lstStyle/>
          <a:p>
            <a:r>
              <a:rPr lang="cs-CZ" dirty="0"/>
              <a:t>BAZÉN   SCHWIMMBAD</a:t>
            </a:r>
            <a:endParaRPr lang="cs-CZ" cap="none" dirty="0" smtClean="0"/>
          </a:p>
        </p:txBody>
      </p:sp>
      <p:pic>
        <p:nvPicPr>
          <p:cNvPr id="20482" name="Picture 2"/>
          <p:cNvPicPr>
            <a:picLocks noGrp="1" noChangeAspect="1" noChangeArrowheads="1"/>
          </p:cNvPicPr>
          <p:nvPr>
            <p:ph sz="quarter" idx="1"/>
          </p:nvPr>
        </p:nvPicPr>
        <p:blipFill>
          <a:blip r:embed="rId2"/>
          <a:srcRect/>
          <a:stretch>
            <a:fillRect/>
          </a:stretch>
        </p:blipFill>
        <p:spPr>
          <a:xfrm>
            <a:off x="457200" y="1633538"/>
            <a:ext cx="7467600" cy="4806950"/>
          </a:xfrm>
        </p:spPr>
      </p:pic>
    </p:spTree>
    <p:extLst>
      <p:ext uri="{BB962C8B-B14F-4D97-AF65-F5344CB8AC3E}">
        <p14:creationId xmlns:p14="http://schemas.microsoft.com/office/powerpoint/2010/main" val="38570428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1916832"/>
          </a:xfrm>
        </p:spPr>
        <p:txBody>
          <a:bodyPr wrap="square" lIns="91440" tIns="45720" rIns="91440" bIns="45720" numCol="1" anchorCtr="0" compatLnSpc="1">
            <a:prstTxWarp prst="textNoShape">
              <a:avLst/>
            </a:prstTxWarp>
          </a:bodyPr>
          <a:lstStyle/>
          <a:p>
            <a:r>
              <a:rPr lang="cs-CZ" cap="none" dirty="0" smtClean="0"/>
              <a:t>PIVNÍ ZAHRADA. </a:t>
            </a:r>
            <a:r>
              <a:rPr lang="cs-CZ" dirty="0"/>
              <a:t>B</a:t>
            </a:r>
            <a:r>
              <a:rPr lang="cs-CZ" cap="none" dirty="0" smtClean="0"/>
              <a:t>IERGARTEN</a:t>
            </a:r>
          </a:p>
        </p:txBody>
      </p:sp>
      <p:pic>
        <p:nvPicPr>
          <p:cNvPr id="21506" name="Picture 2"/>
          <p:cNvPicPr>
            <a:picLocks noGrp="1" noChangeAspect="1" noChangeArrowheads="1"/>
          </p:cNvPicPr>
          <p:nvPr>
            <p:ph sz="quarter" idx="1"/>
          </p:nvPr>
        </p:nvPicPr>
        <p:blipFill>
          <a:blip r:embed="rId2"/>
          <a:srcRect/>
          <a:stretch>
            <a:fillRect/>
          </a:stretch>
        </p:blipFill>
        <p:spPr>
          <a:xfrm>
            <a:off x="1187624" y="2204864"/>
            <a:ext cx="6557292" cy="4371528"/>
          </a:xfrm>
        </p:spPr>
      </p:pic>
    </p:spTree>
    <p:extLst>
      <p:ext uri="{BB962C8B-B14F-4D97-AF65-F5344CB8AC3E}">
        <p14:creationId xmlns:p14="http://schemas.microsoft.com/office/powerpoint/2010/main" val="32726449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bwMode="auto">
          <a:xfrm>
            <a:off x="457200" y="274638"/>
            <a:ext cx="8435280" cy="1714202"/>
          </a:xfrm>
        </p:spPr>
        <p:txBody>
          <a:bodyPr wrap="square" lIns="91440" tIns="45720" rIns="91440" bIns="45720" numCol="1" anchorCtr="0" compatLnSpc="1">
            <a:prstTxWarp prst="textNoShape">
              <a:avLst/>
            </a:prstTxWarp>
          </a:bodyPr>
          <a:lstStyle/>
          <a:p>
            <a:r>
              <a:rPr lang="cs-CZ" cap="none" dirty="0" smtClean="0"/>
              <a:t>SOUKROMÁ VYHLÍDKA. </a:t>
            </a:r>
            <a:br>
              <a:rPr lang="cs-CZ" cap="none" dirty="0" smtClean="0"/>
            </a:br>
            <a:r>
              <a:rPr lang="cs-CZ" dirty="0" smtClean="0"/>
              <a:t>PRIVATE AUSSICHT</a:t>
            </a:r>
            <a:endParaRPr lang="cs-CZ" cap="none" dirty="0" smtClean="0"/>
          </a:p>
        </p:txBody>
      </p:sp>
      <p:pic>
        <p:nvPicPr>
          <p:cNvPr id="22530" name="Picture 2"/>
          <p:cNvPicPr>
            <a:picLocks noGrp="1" noChangeAspect="1" noChangeArrowheads="1"/>
          </p:cNvPicPr>
          <p:nvPr>
            <p:ph sz="quarter" idx="1"/>
          </p:nvPr>
        </p:nvPicPr>
        <p:blipFill>
          <a:blip r:embed="rId2"/>
          <a:srcRect/>
          <a:stretch>
            <a:fillRect/>
          </a:stretch>
        </p:blipFill>
        <p:spPr>
          <a:xfrm>
            <a:off x="534988" y="2564904"/>
            <a:ext cx="7310437" cy="3908921"/>
          </a:xfrm>
        </p:spPr>
      </p:pic>
    </p:spTree>
    <p:extLst>
      <p:ext uri="{BB962C8B-B14F-4D97-AF65-F5344CB8AC3E}">
        <p14:creationId xmlns:p14="http://schemas.microsoft.com/office/powerpoint/2010/main" val="37997157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Zástupný symbol pro obsah 2"/>
          <p:cNvSpPr>
            <a:spLocks noGrp="1"/>
          </p:cNvSpPr>
          <p:nvPr>
            <p:ph sz="quarter" idx="4294967295"/>
          </p:nvPr>
        </p:nvSpPr>
        <p:spPr>
          <a:xfrm>
            <a:off x="457200" y="2060575"/>
            <a:ext cx="7467600" cy="3600450"/>
          </a:xfrm>
        </p:spPr>
        <p:txBody>
          <a:bodyPr/>
          <a:lstStyle/>
          <a:p>
            <a:pPr>
              <a:buFont typeface="Wingdings" pitchFamily="2" charset="2"/>
              <a:buNone/>
            </a:pPr>
            <a:r>
              <a:rPr lang="cs-CZ" i="1" dirty="0" smtClean="0"/>
              <a:t>	Na praxi se nám moc líbilo a rády bychom se vrátily po ukončení školy třeba na brigádu nebo na práci na plný úvazek.</a:t>
            </a:r>
          </a:p>
          <a:p>
            <a:pPr>
              <a:buFont typeface="Wingdings" pitchFamily="2" charset="2"/>
              <a:buNone/>
            </a:pPr>
            <a:endParaRPr lang="cs-CZ" i="1" dirty="0"/>
          </a:p>
          <a:p>
            <a:pPr>
              <a:buFont typeface="Wingdings" pitchFamily="2" charset="2"/>
              <a:buNone/>
            </a:pPr>
            <a:r>
              <a:rPr lang="cs-CZ" dirty="0" err="1" smtClean="0"/>
              <a:t>Das</a:t>
            </a:r>
            <a:r>
              <a:rPr lang="cs-CZ" dirty="0" smtClean="0"/>
              <a:t> Praktikum </a:t>
            </a:r>
            <a:r>
              <a:rPr lang="de-DE" dirty="0" smtClean="0"/>
              <a:t>hat </a:t>
            </a:r>
            <a:r>
              <a:rPr lang="de-DE" dirty="0"/>
              <a:t>uns sehr gut gefallen und wir möchten nach dem Abitur </a:t>
            </a:r>
            <a:r>
              <a:rPr lang="cs-CZ" dirty="0" err="1" smtClean="0"/>
              <a:t>hier</a:t>
            </a:r>
            <a:r>
              <a:rPr lang="cs-CZ" dirty="0" smtClean="0"/>
              <a:t> </a:t>
            </a:r>
            <a:r>
              <a:rPr lang="cs-CZ" dirty="0" err="1" smtClean="0"/>
              <a:t>Joben</a:t>
            </a:r>
            <a:r>
              <a:rPr lang="cs-CZ" dirty="0" smtClean="0"/>
              <a:t> oder </a:t>
            </a:r>
            <a:r>
              <a:rPr lang="cs-CZ" dirty="0" err="1" smtClean="0"/>
              <a:t>zur</a:t>
            </a:r>
            <a:r>
              <a:rPr lang="cs-CZ" dirty="0" smtClean="0"/>
              <a:t> </a:t>
            </a:r>
            <a:r>
              <a:rPr lang="de-DE" dirty="0" smtClean="0"/>
              <a:t>Vollzeitbeschäftigung </a:t>
            </a:r>
            <a:r>
              <a:rPr lang="de-DE" dirty="0"/>
              <a:t>wieder zurückkehren.</a:t>
            </a:r>
            <a:endParaRPr lang="cs-CZ" dirty="0" smtClean="0"/>
          </a:p>
          <a:p>
            <a:endParaRPr lang="cs-CZ" dirty="0" smtClean="0"/>
          </a:p>
          <a:p>
            <a:endParaRPr lang="cs-CZ" dirty="0" smtClean="0"/>
          </a:p>
        </p:txBody>
      </p:sp>
    </p:spTree>
    <p:extLst>
      <p:ext uri="{BB962C8B-B14F-4D97-AF65-F5344CB8AC3E}">
        <p14:creationId xmlns:p14="http://schemas.microsoft.com/office/powerpoint/2010/main" val="42064280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1913" y="6007100"/>
            <a:ext cx="7360539" cy="530352"/>
          </a:xfrm>
        </p:spPr>
        <p:txBody>
          <a:bodyPr>
            <a:normAutofit fontScale="90000"/>
          </a:bodyPr>
          <a:lstStyle/>
          <a:p>
            <a:endParaRPr lang="cs-CZ"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95650"/>
            <a:ext cx="8568952" cy="504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4660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79512" y="764704"/>
            <a:ext cx="8964488" cy="4267200"/>
          </a:xfrm>
        </p:spPr>
        <p:txBody>
          <a:bodyPr/>
          <a:lstStyle/>
          <a:p>
            <a:r>
              <a:rPr lang="cs-CZ" dirty="0" smtClean="0"/>
              <a:t>Stáž (</a:t>
            </a:r>
            <a:r>
              <a:rPr lang="cs-CZ" dirty="0"/>
              <a:t>P</a:t>
            </a:r>
            <a:r>
              <a:rPr lang="cs-CZ" dirty="0" smtClean="0"/>
              <a:t>raktikum D) - </a:t>
            </a:r>
            <a:r>
              <a:rPr lang="cs-CZ" dirty="0" err="1" smtClean="0"/>
              <a:t>Posthotel</a:t>
            </a:r>
            <a:endParaRPr lang="cs-CZ" dirty="0"/>
          </a:p>
        </p:txBody>
      </p:sp>
      <p:sp>
        <p:nvSpPr>
          <p:cNvPr id="3" name="Podnadpis 2"/>
          <p:cNvSpPr>
            <a:spLocks noGrp="1"/>
          </p:cNvSpPr>
          <p:nvPr>
            <p:ph type="subTitle" idx="1"/>
          </p:nvPr>
        </p:nvSpPr>
        <p:spPr/>
        <p:txBody>
          <a:bodyPr/>
          <a:lstStyle/>
          <a:p>
            <a:r>
              <a:rPr lang="cs-CZ" dirty="0" smtClean="0"/>
              <a:t>Petra Holá a Nicole </a:t>
            </a:r>
            <a:r>
              <a:rPr lang="cs-CZ" dirty="0" err="1" smtClean="0"/>
              <a:t>Přindová</a:t>
            </a:r>
            <a:r>
              <a:rPr lang="cs-CZ" dirty="0" smtClean="0"/>
              <a:t> </a:t>
            </a:r>
          </a:p>
          <a:p>
            <a:r>
              <a:rPr lang="cs-CZ" dirty="0" smtClean="0"/>
              <a:t>4.CR</a:t>
            </a:r>
            <a:endParaRPr lang="cs-CZ" dirty="0"/>
          </a:p>
        </p:txBody>
      </p:sp>
    </p:spTree>
    <p:extLst>
      <p:ext uri="{BB962C8B-B14F-4D97-AF65-F5344CB8AC3E}">
        <p14:creationId xmlns:p14="http://schemas.microsoft.com/office/powerpoint/2010/main" val="18699062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Posthotel</a:t>
            </a:r>
            <a:endParaRPr lang="cs-CZ" dirty="0"/>
          </a:p>
        </p:txBody>
      </p:sp>
      <p:sp>
        <p:nvSpPr>
          <p:cNvPr id="3" name="Zástupný symbol pro obsah 2"/>
          <p:cNvSpPr>
            <a:spLocks noGrp="1"/>
          </p:cNvSpPr>
          <p:nvPr>
            <p:ph idx="1"/>
          </p:nvPr>
        </p:nvSpPr>
        <p:spPr/>
        <p:txBody>
          <a:bodyPr/>
          <a:lstStyle/>
          <a:p>
            <a:r>
              <a:rPr lang="cs-CZ" dirty="0" smtClean="0"/>
              <a:t>Hotel se nachází ve městě </a:t>
            </a:r>
            <a:r>
              <a:rPr lang="cs-CZ" dirty="0" err="1" smtClean="0"/>
              <a:t>Rattenberg</a:t>
            </a:r>
            <a:endParaRPr lang="cs-CZ" dirty="0" smtClean="0"/>
          </a:p>
          <a:p>
            <a:r>
              <a:rPr lang="cs-CZ" dirty="0" smtClean="0"/>
              <a:t>Je to čtyřhvězdičkový hotel </a:t>
            </a:r>
          </a:p>
          <a:p>
            <a:r>
              <a:rPr lang="cs-CZ" dirty="0" smtClean="0"/>
              <a:t>Nachází se v Bavorském lese</a:t>
            </a:r>
          </a:p>
          <a:p>
            <a:r>
              <a:rPr lang="cs-CZ" dirty="0" smtClean="0"/>
              <a:t>Pestrá nabídka lázeňských procedur</a:t>
            </a:r>
          </a:p>
          <a:p>
            <a:pPr marL="0" indent="0">
              <a:buNone/>
            </a:pPr>
            <a:endParaRPr lang="cs-CZ" dirty="0" smtClean="0"/>
          </a:p>
          <a:p>
            <a:pPr marL="0" indent="0">
              <a:buNone/>
            </a:pPr>
            <a:r>
              <a:rPr lang="de-DE" dirty="0"/>
              <a:t>Das Hotel befindet sich in Rattenberg</a:t>
            </a:r>
          </a:p>
          <a:p>
            <a:pPr marL="0" indent="0">
              <a:buNone/>
            </a:pPr>
            <a:r>
              <a:rPr lang="de-DE" dirty="0"/>
              <a:t>Es ist ein 4 Sterne Hotel</a:t>
            </a:r>
          </a:p>
          <a:p>
            <a:pPr marL="0" indent="0">
              <a:buNone/>
            </a:pPr>
            <a:r>
              <a:rPr lang="de-DE" dirty="0"/>
              <a:t>Im Bayerischen Wald gelegen</a:t>
            </a:r>
          </a:p>
          <a:p>
            <a:pPr marL="0" indent="0">
              <a:buNone/>
            </a:pPr>
            <a:r>
              <a:rPr lang="de-DE" dirty="0"/>
              <a:t>Abwechslungsreiches Angebot </a:t>
            </a:r>
            <a:endParaRPr lang="cs-CZ" dirty="0" smtClean="0"/>
          </a:p>
          <a:p>
            <a:pPr marL="0" indent="0">
              <a:buNone/>
            </a:pPr>
            <a:r>
              <a:rPr lang="de-DE" dirty="0" smtClean="0"/>
              <a:t>an </a:t>
            </a:r>
            <a:r>
              <a:rPr lang="de-DE" dirty="0"/>
              <a:t>Wellnessanwendungen</a:t>
            </a:r>
            <a:endParaRPr lang="cs-CZ" dirty="0"/>
          </a:p>
        </p:txBody>
      </p:sp>
      <p:pic>
        <p:nvPicPr>
          <p:cNvPr id="1026" name="Picture 2"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4509120"/>
            <a:ext cx="3343963" cy="194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0475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Den příjezdu. </a:t>
            </a:r>
            <a:r>
              <a:rPr lang="cs-CZ" dirty="0" err="1" smtClean="0"/>
              <a:t>Ankunft</a:t>
            </a:r>
            <a:r>
              <a:rPr lang="cs-CZ" dirty="0" smtClean="0"/>
              <a:t>.</a:t>
            </a:r>
            <a:endParaRPr lang="cs-CZ" dirty="0"/>
          </a:p>
        </p:txBody>
      </p:sp>
      <p:sp>
        <p:nvSpPr>
          <p:cNvPr id="3" name="Zástupný symbol pro obsah 2"/>
          <p:cNvSpPr>
            <a:spLocks noGrp="1"/>
          </p:cNvSpPr>
          <p:nvPr>
            <p:ph idx="1"/>
          </p:nvPr>
        </p:nvSpPr>
        <p:spPr/>
        <p:txBody>
          <a:bodyPr>
            <a:normAutofit/>
          </a:bodyPr>
          <a:lstStyle/>
          <a:p>
            <a:r>
              <a:rPr lang="cs-CZ" dirty="0" smtClean="0"/>
              <a:t>Příjezd okolo 11:00</a:t>
            </a:r>
          </a:p>
          <a:p>
            <a:r>
              <a:rPr lang="cs-CZ" dirty="0" smtClean="0"/>
              <a:t>Podání informací o práci</a:t>
            </a:r>
          </a:p>
          <a:p>
            <a:r>
              <a:rPr lang="cs-CZ" dirty="0" smtClean="0"/>
              <a:t>Ubytování </a:t>
            </a:r>
          </a:p>
          <a:p>
            <a:r>
              <a:rPr lang="cs-CZ" dirty="0" smtClean="0"/>
              <a:t>Začátek praxe ve 14:00 kuchyně, 15:00 restaurace</a:t>
            </a:r>
          </a:p>
          <a:p>
            <a:endParaRPr lang="cs-CZ" dirty="0"/>
          </a:p>
          <a:p>
            <a:r>
              <a:rPr lang="de-DE" dirty="0"/>
              <a:t>Ankunft gegen 11:00 Uhr</a:t>
            </a:r>
          </a:p>
          <a:p>
            <a:r>
              <a:rPr lang="cs-CZ" dirty="0" err="1" smtClean="0"/>
              <a:t>Infos</a:t>
            </a:r>
            <a:r>
              <a:rPr lang="cs-CZ" dirty="0" smtClean="0"/>
              <a:t> </a:t>
            </a:r>
            <a:r>
              <a:rPr lang="cs-CZ" dirty="0" err="1" smtClean="0"/>
              <a:t>über</a:t>
            </a:r>
            <a:r>
              <a:rPr lang="cs-CZ" dirty="0" smtClean="0"/>
              <a:t> </a:t>
            </a:r>
            <a:r>
              <a:rPr lang="cs-CZ" dirty="0" err="1" smtClean="0"/>
              <a:t>die</a:t>
            </a:r>
            <a:r>
              <a:rPr lang="cs-CZ" dirty="0" smtClean="0"/>
              <a:t> </a:t>
            </a:r>
            <a:r>
              <a:rPr lang="cs-CZ" dirty="0" err="1" smtClean="0"/>
              <a:t>Arbeitsaufgaben</a:t>
            </a:r>
            <a:endParaRPr lang="de-DE" dirty="0"/>
          </a:p>
          <a:p>
            <a:r>
              <a:rPr lang="de-DE" dirty="0"/>
              <a:t>Unterkunft</a:t>
            </a:r>
          </a:p>
          <a:p>
            <a:r>
              <a:rPr lang="cs-CZ" dirty="0" err="1" smtClean="0"/>
              <a:t>Arbeitsanfang</a:t>
            </a:r>
            <a:r>
              <a:rPr lang="de-DE" dirty="0" smtClean="0"/>
              <a:t> </a:t>
            </a:r>
            <a:r>
              <a:rPr lang="de-DE" dirty="0"/>
              <a:t>um 14:00 Uhr Küche, 15:00 Uhr Restaurant</a:t>
            </a:r>
            <a:endParaRPr lang="cs-CZ" dirty="0" smtClean="0"/>
          </a:p>
        </p:txBody>
      </p:sp>
    </p:spTree>
    <p:extLst>
      <p:ext uri="{BB962C8B-B14F-4D97-AF65-F5344CB8AC3E}">
        <p14:creationId xmlns:p14="http://schemas.microsoft.com/office/powerpoint/2010/main" val="26576819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507288" cy="1600200"/>
          </a:xfrm>
        </p:spPr>
        <p:txBody>
          <a:bodyPr/>
          <a:lstStyle/>
          <a:p>
            <a:r>
              <a:rPr lang="cs-CZ" dirty="0" smtClean="0"/>
              <a:t>1. </a:t>
            </a:r>
            <a:r>
              <a:rPr lang="cs-CZ" dirty="0"/>
              <a:t>d</a:t>
            </a:r>
            <a:r>
              <a:rPr lang="cs-CZ" dirty="0" smtClean="0"/>
              <a:t>en (1. </a:t>
            </a:r>
            <a:r>
              <a:rPr lang="cs-CZ" dirty="0" err="1" smtClean="0"/>
              <a:t>Tag</a:t>
            </a:r>
            <a:r>
              <a:rPr lang="cs-CZ" dirty="0" smtClean="0"/>
              <a:t>)-Petra Holá</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Nástup na praxi 14:00</a:t>
            </a:r>
          </a:p>
          <a:p>
            <a:r>
              <a:rPr lang="cs-CZ" dirty="0" smtClean="0"/>
              <a:t>Práce v kuchyni</a:t>
            </a:r>
          </a:p>
          <a:p>
            <a:r>
              <a:rPr lang="cs-CZ" dirty="0" smtClean="0"/>
              <a:t>Krájení zeleniny</a:t>
            </a:r>
          </a:p>
          <a:p>
            <a:r>
              <a:rPr lang="cs-CZ" dirty="0" smtClean="0"/>
              <a:t>Loupání brambor</a:t>
            </a:r>
          </a:p>
          <a:p>
            <a:r>
              <a:rPr lang="cs-CZ" dirty="0" smtClean="0"/>
              <a:t>Konec praxe v 22:00</a:t>
            </a:r>
          </a:p>
          <a:p>
            <a:endParaRPr lang="cs-CZ" dirty="0"/>
          </a:p>
          <a:p>
            <a:r>
              <a:rPr lang="cs-CZ" dirty="0" err="1" smtClean="0"/>
              <a:t>Anfang</a:t>
            </a:r>
            <a:r>
              <a:rPr lang="cs-CZ" dirty="0" smtClean="0"/>
              <a:t> um</a:t>
            </a:r>
            <a:r>
              <a:rPr lang="de-DE" dirty="0" smtClean="0"/>
              <a:t>14:00</a:t>
            </a:r>
            <a:endParaRPr lang="de-DE" dirty="0"/>
          </a:p>
          <a:p>
            <a:r>
              <a:rPr lang="cs-CZ" dirty="0" err="1" smtClean="0"/>
              <a:t>Arbeit</a:t>
            </a:r>
            <a:r>
              <a:rPr lang="cs-CZ" dirty="0" smtClean="0"/>
              <a:t> in der </a:t>
            </a:r>
            <a:r>
              <a:rPr lang="de-DE" dirty="0" smtClean="0"/>
              <a:t>Küche </a:t>
            </a:r>
            <a:endParaRPr lang="cs-CZ" dirty="0" smtClean="0"/>
          </a:p>
          <a:p>
            <a:r>
              <a:rPr lang="de-DE" dirty="0" smtClean="0"/>
              <a:t>Gemüse </a:t>
            </a:r>
            <a:r>
              <a:rPr lang="de-DE" dirty="0"/>
              <a:t>schneiden</a:t>
            </a:r>
          </a:p>
          <a:p>
            <a:r>
              <a:rPr lang="de-DE" dirty="0"/>
              <a:t>Kartoffeln schälen</a:t>
            </a:r>
          </a:p>
          <a:p>
            <a:r>
              <a:rPr lang="cs-CZ" dirty="0" smtClean="0"/>
              <a:t>Ende</a:t>
            </a:r>
            <a:r>
              <a:rPr lang="de-DE" dirty="0" smtClean="0"/>
              <a:t> </a:t>
            </a:r>
            <a:r>
              <a:rPr lang="de-DE" dirty="0"/>
              <a:t>um 22:00 Uhr</a:t>
            </a:r>
            <a:endParaRPr lang="cs-CZ" dirty="0" smtClean="0"/>
          </a:p>
        </p:txBody>
      </p:sp>
      <p:pic>
        <p:nvPicPr>
          <p:cNvPr id="2050" name="Picture 2" descr="http://img.blesk.cz/img/1/gallery/1928992_zelenina-vari-kraj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665" y="3522617"/>
            <a:ext cx="3214688"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368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2050" name="Picture 2" descr="C:\Users\hlavacovam\Desktop\CHAM\1.a.Cham 2017 do konce 2017 (A-B)\20. Praxe,stáže-doplnění zápisů A-B+FOTA\20.2 Stáže SOUHRN A - doplněk zápisu 20\5. Fota - odjezdy, příjezdy ze stáží A+ Složka5-6.1\odjezd 2.5. 2017 odjezd 2. běh\IMG_20170502_0745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3293"/>
            <a:ext cx="9144000" cy="5131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0711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600200"/>
          </a:xfrm>
        </p:spPr>
        <p:txBody>
          <a:bodyPr/>
          <a:lstStyle/>
          <a:p>
            <a:r>
              <a:rPr lang="cs-CZ" sz="4400" dirty="0"/>
              <a:t>1. den (1. </a:t>
            </a:r>
            <a:r>
              <a:rPr lang="cs-CZ" sz="4400" dirty="0" err="1"/>
              <a:t>Tag</a:t>
            </a:r>
            <a:r>
              <a:rPr lang="cs-CZ" sz="4400" dirty="0" smtClean="0"/>
              <a:t>)-Nicole </a:t>
            </a:r>
            <a:r>
              <a:rPr lang="cs-CZ" sz="4400" dirty="0" err="1" smtClean="0"/>
              <a:t>Přindová</a:t>
            </a:r>
            <a:endParaRPr lang="cs-CZ" sz="4400" dirty="0"/>
          </a:p>
        </p:txBody>
      </p:sp>
      <p:sp>
        <p:nvSpPr>
          <p:cNvPr id="3" name="Zástupný symbol pro obsah 2"/>
          <p:cNvSpPr>
            <a:spLocks noGrp="1"/>
          </p:cNvSpPr>
          <p:nvPr>
            <p:ph idx="1"/>
          </p:nvPr>
        </p:nvSpPr>
        <p:spPr/>
        <p:txBody>
          <a:bodyPr>
            <a:normAutofit fontScale="92500" lnSpcReduction="20000"/>
          </a:bodyPr>
          <a:lstStyle/>
          <a:p>
            <a:r>
              <a:rPr lang="cs-CZ" dirty="0" smtClean="0"/>
              <a:t>Nástup na praxi v 15:00</a:t>
            </a:r>
          </a:p>
          <a:p>
            <a:r>
              <a:rPr lang="cs-CZ" dirty="0" smtClean="0"/>
              <a:t>Skládání ubrousků</a:t>
            </a:r>
          </a:p>
          <a:p>
            <a:r>
              <a:rPr lang="cs-CZ" dirty="0" smtClean="0"/>
              <a:t>Utírání prachu</a:t>
            </a:r>
          </a:p>
          <a:p>
            <a:r>
              <a:rPr lang="cs-CZ" dirty="0" smtClean="0"/>
              <a:t>Prostírání stolů</a:t>
            </a:r>
          </a:p>
          <a:p>
            <a:r>
              <a:rPr lang="cs-CZ" dirty="0" smtClean="0"/>
              <a:t>Práce za barem</a:t>
            </a:r>
          </a:p>
          <a:p>
            <a:r>
              <a:rPr lang="cs-CZ" dirty="0" smtClean="0"/>
              <a:t>Konec praxe v 22:00</a:t>
            </a:r>
          </a:p>
          <a:p>
            <a:endParaRPr lang="cs-CZ" dirty="0"/>
          </a:p>
          <a:p>
            <a:r>
              <a:rPr lang="de-DE" dirty="0" smtClean="0"/>
              <a:t>A</a:t>
            </a:r>
            <a:r>
              <a:rPr lang="cs-CZ" dirty="0" err="1" smtClean="0"/>
              <a:t>nfang</a:t>
            </a:r>
            <a:r>
              <a:rPr lang="cs-CZ" dirty="0" smtClean="0"/>
              <a:t> um</a:t>
            </a:r>
            <a:r>
              <a:rPr lang="de-DE" dirty="0" smtClean="0"/>
              <a:t> </a:t>
            </a:r>
            <a:r>
              <a:rPr lang="de-DE" dirty="0"/>
              <a:t>15:00 Uhr</a:t>
            </a:r>
          </a:p>
          <a:p>
            <a:r>
              <a:rPr lang="de-DE" dirty="0" smtClean="0"/>
              <a:t>Servietten</a:t>
            </a:r>
            <a:r>
              <a:rPr lang="cs-CZ" dirty="0" smtClean="0"/>
              <a:t> </a:t>
            </a:r>
            <a:r>
              <a:rPr lang="cs-CZ" dirty="0" err="1" smtClean="0"/>
              <a:t>fallten</a:t>
            </a:r>
            <a:endParaRPr lang="de-DE" dirty="0"/>
          </a:p>
          <a:p>
            <a:r>
              <a:rPr lang="de-DE" dirty="0"/>
              <a:t>Staub wischen</a:t>
            </a:r>
          </a:p>
          <a:p>
            <a:r>
              <a:rPr lang="de-DE" dirty="0"/>
              <a:t>Tischgedeck</a:t>
            </a:r>
          </a:p>
          <a:p>
            <a:r>
              <a:rPr lang="cs-CZ" dirty="0" err="1" smtClean="0"/>
              <a:t>An</a:t>
            </a:r>
            <a:r>
              <a:rPr lang="de-DE" dirty="0" smtClean="0"/>
              <a:t> </a:t>
            </a:r>
            <a:r>
              <a:rPr lang="de-DE" dirty="0"/>
              <a:t>der Bar arbeiten</a:t>
            </a:r>
          </a:p>
          <a:p>
            <a:r>
              <a:rPr lang="cs-CZ" smtClean="0"/>
              <a:t>E</a:t>
            </a:r>
            <a:r>
              <a:rPr lang="de-DE" smtClean="0"/>
              <a:t>nde</a:t>
            </a:r>
            <a:r>
              <a:rPr lang="de-DE" dirty="0" smtClean="0"/>
              <a:t> </a:t>
            </a:r>
            <a:r>
              <a:rPr lang="de-DE" dirty="0"/>
              <a:t>um 22:00 Uhr</a:t>
            </a:r>
            <a:endParaRPr lang="cs-CZ" dirty="0" smtClean="0"/>
          </a:p>
        </p:txBody>
      </p:sp>
      <p:pic>
        <p:nvPicPr>
          <p:cNvPr id="3074" name="Picture 2" descr="http://www.mlsanicko.cz/wp-content/uploads/2012/03/P-stul-favor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6065" y="3943632"/>
            <a:ext cx="3214688" cy="240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7191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2. den (2.Tag) Petra holá</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Nástup na praxi v 14:00</a:t>
            </a:r>
          </a:p>
          <a:p>
            <a:r>
              <a:rPr lang="cs-CZ" dirty="0" smtClean="0"/>
              <a:t>Příprava salátů</a:t>
            </a:r>
          </a:p>
          <a:p>
            <a:r>
              <a:rPr lang="cs-CZ" dirty="0" smtClean="0"/>
              <a:t>Krájení zeleniny</a:t>
            </a:r>
          </a:p>
          <a:p>
            <a:r>
              <a:rPr lang="cs-CZ" dirty="0" smtClean="0"/>
              <a:t>Škrábání brambor</a:t>
            </a:r>
          </a:p>
          <a:p>
            <a:r>
              <a:rPr lang="cs-CZ" dirty="0" smtClean="0"/>
              <a:t>Strouhání sýrů</a:t>
            </a:r>
          </a:p>
          <a:p>
            <a:r>
              <a:rPr lang="cs-CZ" dirty="0" smtClean="0"/>
              <a:t>Konec praxe v 18:30</a:t>
            </a:r>
          </a:p>
          <a:p>
            <a:endParaRPr lang="cs-CZ" dirty="0" smtClean="0"/>
          </a:p>
          <a:p>
            <a:pPr marL="0" indent="0">
              <a:buNone/>
            </a:pPr>
            <a:r>
              <a:rPr lang="cs-CZ" dirty="0" err="1" smtClean="0"/>
              <a:t>Anfang</a:t>
            </a:r>
            <a:r>
              <a:rPr lang="cs-CZ" dirty="0" smtClean="0"/>
              <a:t> </a:t>
            </a:r>
            <a:r>
              <a:rPr lang="de-DE" dirty="0" smtClean="0"/>
              <a:t>14:00 </a:t>
            </a:r>
            <a:r>
              <a:rPr lang="de-DE" dirty="0"/>
              <a:t>Uhr</a:t>
            </a:r>
          </a:p>
          <a:p>
            <a:pPr marL="0" indent="0">
              <a:buNone/>
            </a:pPr>
            <a:r>
              <a:rPr lang="de-DE" dirty="0"/>
              <a:t>Salate zubereiten</a:t>
            </a:r>
          </a:p>
          <a:p>
            <a:pPr marL="0" indent="0">
              <a:buNone/>
            </a:pPr>
            <a:r>
              <a:rPr lang="de-DE" dirty="0"/>
              <a:t>Gemüse schneiden</a:t>
            </a:r>
          </a:p>
          <a:p>
            <a:pPr marL="0" indent="0">
              <a:buNone/>
            </a:pPr>
            <a:r>
              <a:rPr lang="de-DE" dirty="0"/>
              <a:t>Kartoffeln </a:t>
            </a:r>
            <a:r>
              <a:rPr lang="de-DE" dirty="0" err="1" smtClean="0"/>
              <a:t>sch</a:t>
            </a:r>
            <a:r>
              <a:rPr lang="cs-CZ" dirty="0" err="1" smtClean="0"/>
              <a:t>äl</a:t>
            </a:r>
            <a:r>
              <a:rPr lang="de-DE" dirty="0" smtClean="0"/>
              <a:t>en</a:t>
            </a:r>
            <a:endParaRPr lang="de-DE" dirty="0"/>
          </a:p>
          <a:p>
            <a:pPr marL="0" indent="0">
              <a:buNone/>
            </a:pPr>
            <a:r>
              <a:rPr lang="de-DE" dirty="0"/>
              <a:t>Käse reiben</a:t>
            </a:r>
          </a:p>
          <a:p>
            <a:pPr marL="0" indent="0">
              <a:buNone/>
            </a:pPr>
            <a:r>
              <a:rPr lang="de-DE" dirty="0"/>
              <a:t>Ende </a:t>
            </a:r>
            <a:r>
              <a:rPr lang="de-DE" dirty="0" smtClean="0"/>
              <a:t>um </a:t>
            </a:r>
            <a:r>
              <a:rPr lang="de-DE" dirty="0"/>
              <a:t>18:30 Uhr</a:t>
            </a:r>
            <a:endParaRPr lang="cs-CZ" dirty="0" smtClean="0"/>
          </a:p>
        </p:txBody>
      </p:sp>
      <p:pic>
        <p:nvPicPr>
          <p:cNvPr id="4098" name="Picture 2" descr="Výsledek obrázku pro příprava salát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4696" y="1844824"/>
            <a:ext cx="3218993" cy="284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3540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252520" cy="1600200"/>
          </a:xfrm>
        </p:spPr>
        <p:txBody>
          <a:bodyPr/>
          <a:lstStyle/>
          <a:p>
            <a:r>
              <a:rPr lang="cs-CZ" sz="4800" dirty="0" smtClean="0"/>
              <a:t>2. den (2. </a:t>
            </a:r>
            <a:r>
              <a:rPr lang="cs-CZ" sz="4800" dirty="0" err="1" smtClean="0"/>
              <a:t>Tag</a:t>
            </a:r>
            <a:r>
              <a:rPr lang="cs-CZ" sz="4800" dirty="0" smtClean="0"/>
              <a:t>) Nicole </a:t>
            </a:r>
            <a:r>
              <a:rPr lang="cs-CZ" sz="4800" dirty="0" err="1" smtClean="0"/>
              <a:t>Přindová</a:t>
            </a:r>
            <a:endParaRPr lang="cs-CZ" sz="4800" dirty="0"/>
          </a:p>
        </p:txBody>
      </p:sp>
      <p:sp>
        <p:nvSpPr>
          <p:cNvPr id="3" name="Zástupný symbol pro obsah 2"/>
          <p:cNvSpPr>
            <a:spLocks noGrp="1"/>
          </p:cNvSpPr>
          <p:nvPr>
            <p:ph idx="1"/>
          </p:nvPr>
        </p:nvSpPr>
        <p:spPr/>
        <p:txBody>
          <a:bodyPr>
            <a:normAutofit fontScale="77500" lnSpcReduction="20000"/>
          </a:bodyPr>
          <a:lstStyle/>
          <a:p>
            <a:r>
              <a:rPr lang="cs-CZ" dirty="0" smtClean="0"/>
              <a:t>Nástup na praxi 9:00 do 12:00</a:t>
            </a:r>
          </a:p>
          <a:p>
            <a:r>
              <a:rPr lang="cs-CZ" dirty="0" smtClean="0"/>
              <a:t>Pomoc při snídaních</a:t>
            </a:r>
          </a:p>
          <a:p>
            <a:r>
              <a:rPr lang="cs-CZ" dirty="0" smtClean="0"/>
              <a:t>Odnášení špinavého nádobí</a:t>
            </a:r>
          </a:p>
          <a:p>
            <a:r>
              <a:rPr lang="cs-CZ" dirty="0" smtClean="0"/>
              <a:t>Praxe od 15:00</a:t>
            </a:r>
          </a:p>
          <a:p>
            <a:r>
              <a:rPr lang="cs-CZ" dirty="0" smtClean="0"/>
              <a:t>Třídění prádla</a:t>
            </a:r>
          </a:p>
          <a:p>
            <a:r>
              <a:rPr lang="cs-CZ" dirty="0" smtClean="0"/>
              <a:t>Úklid restaurace</a:t>
            </a:r>
          </a:p>
          <a:p>
            <a:r>
              <a:rPr lang="cs-CZ" dirty="0" smtClean="0"/>
              <a:t>Konec praxe v 18:00</a:t>
            </a:r>
          </a:p>
          <a:p>
            <a:endParaRPr lang="cs-CZ" dirty="0" smtClean="0"/>
          </a:p>
          <a:p>
            <a:r>
              <a:rPr lang="cs-CZ" dirty="0" smtClean="0"/>
              <a:t>Praktikum von</a:t>
            </a:r>
            <a:r>
              <a:rPr lang="de-DE" dirty="0" smtClean="0"/>
              <a:t> </a:t>
            </a:r>
            <a:r>
              <a:rPr lang="de-DE" dirty="0"/>
              <a:t>9.00 bis 12.00 Uhr</a:t>
            </a:r>
          </a:p>
          <a:p>
            <a:r>
              <a:rPr lang="de-DE" dirty="0"/>
              <a:t>Helfen </a:t>
            </a:r>
            <a:r>
              <a:rPr lang="de-DE" dirty="0" smtClean="0"/>
              <a:t>beim </a:t>
            </a:r>
            <a:r>
              <a:rPr lang="de-DE" dirty="0"/>
              <a:t>Frühstück</a:t>
            </a:r>
          </a:p>
          <a:p>
            <a:r>
              <a:rPr lang="de-DE" dirty="0"/>
              <a:t>Schmutziges Geschirr </a:t>
            </a:r>
            <a:r>
              <a:rPr lang="cs-CZ" dirty="0" err="1" smtClean="0"/>
              <a:t>aufräume</a:t>
            </a:r>
            <a:r>
              <a:rPr lang="de-DE" dirty="0" smtClean="0"/>
              <a:t>n</a:t>
            </a:r>
            <a:endParaRPr lang="de-DE" dirty="0"/>
          </a:p>
          <a:p>
            <a:r>
              <a:rPr lang="cs-CZ" dirty="0" smtClean="0"/>
              <a:t>Ab</a:t>
            </a:r>
            <a:r>
              <a:rPr lang="de-DE" dirty="0" smtClean="0"/>
              <a:t>15:00 </a:t>
            </a:r>
            <a:r>
              <a:rPr lang="de-DE" dirty="0"/>
              <a:t>Uhr</a:t>
            </a:r>
          </a:p>
          <a:p>
            <a:r>
              <a:rPr lang="de-DE" dirty="0"/>
              <a:t>Wäsche sortieren</a:t>
            </a:r>
          </a:p>
          <a:p>
            <a:r>
              <a:rPr lang="de-DE" dirty="0"/>
              <a:t>Restaurantreinigung</a:t>
            </a:r>
          </a:p>
          <a:p>
            <a:r>
              <a:rPr lang="cs-CZ" dirty="0" smtClean="0"/>
              <a:t>E</a:t>
            </a:r>
            <a:r>
              <a:rPr lang="de-DE" dirty="0" err="1" smtClean="0"/>
              <a:t>nde</a:t>
            </a:r>
            <a:r>
              <a:rPr lang="de-DE" dirty="0" smtClean="0"/>
              <a:t> </a:t>
            </a:r>
            <a:r>
              <a:rPr lang="de-DE" dirty="0"/>
              <a:t>um 18:00 Uhr</a:t>
            </a:r>
            <a:endParaRPr lang="cs-CZ" dirty="0"/>
          </a:p>
        </p:txBody>
      </p:sp>
      <p:pic>
        <p:nvPicPr>
          <p:cNvPr id="1026" name="Picture 2" descr="Výsledek obrázku pro Frühsti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628800"/>
            <a:ext cx="3514862" cy="351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7025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3. den (3.Tag) Petra </a:t>
            </a:r>
            <a:r>
              <a:rPr lang="cs-CZ" dirty="0"/>
              <a:t>H</a:t>
            </a:r>
            <a:r>
              <a:rPr lang="cs-CZ" dirty="0" smtClean="0"/>
              <a:t>olá</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Nástup na praxi v 14:00</a:t>
            </a:r>
          </a:p>
          <a:p>
            <a:r>
              <a:rPr lang="cs-CZ" dirty="0" smtClean="0"/>
              <a:t>Mytí vozíku na jídlo</a:t>
            </a:r>
          </a:p>
          <a:p>
            <a:r>
              <a:rPr lang="cs-CZ" dirty="0" smtClean="0"/>
              <a:t>Krájení  zeleniny</a:t>
            </a:r>
          </a:p>
          <a:p>
            <a:r>
              <a:rPr lang="cs-CZ" dirty="0" smtClean="0"/>
              <a:t>Čištění žampionů</a:t>
            </a:r>
          </a:p>
          <a:p>
            <a:r>
              <a:rPr lang="cs-CZ" dirty="0" smtClean="0"/>
              <a:t>Příprava salátů na večeři</a:t>
            </a:r>
          </a:p>
          <a:p>
            <a:r>
              <a:rPr lang="cs-CZ" dirty="0" smtClean="0"/>
              <a:t>Konec praxe v 22:00</a:t>
            </a:r>
          </a:p>
          <a:p>
            <a:endParaRPr lang="cs-CZ" dirty="0" smtClean="0"/>
          </a:p>
          <a:p>
            <a:r>
              <a:rPr lang="de-DE" dirty="0" smtClean="0"/>
              <a:t>A</a:t>
            </a:r>
            <a:r>
              <a:rPr lang="cs-CZ" dirty="0" err="1" smtClean="0"/>
              <a:t>nfang</a:t>
            </a:r>
            <a:r>
              <a:rPr lang="de-DE" dirty="0" smtClean="0"/>
              <a:t> </a:t>
            </a:r>
            <a:r>
              <a:rPr lang="de-DE" dirty="0"/>
              <a:t>14:00 Uhr</a:t>
            </a:r>
          </a:p>
          <a:p>
            <a:r>
              <a:rPr lang="de-DE" dirty="0"/>
              <a:t>Waschen eines Lebensmittelwagens</a:t>
            </a:r>
          </a:p>
          <a:p>
            <a:r>
              <a:rPr lang="de-DE" dirty="0"/>
              <a:t>Gemüse schneiden</a:t>
            </a:r>
          </a:p>
          <a:p>
            <a:r>
              <a:rPr lang="de-DE" dirty="0"/>
              <a:t>Pilzreinigung</a:t>
            </a:r>
          </a:p>
          <a:p>
            <a:r>
              <a:rPr lang="de-DE" dirty="0"/>
              <a:t>Zubereitung von Salaten zum Abendessen</a:t>
            </a:r>
          </a:p>
          <a:p>
            <a:r>
              <a:rPr lang="cs-CZ" dirty="0" smtClean="0"/>
              <a:t>E</a:t>
            </a:r>
            <a:r>
              <a:rPr lang="de-DE" dirty="0" err="1" smtClean="0"/>
              <a:t>nde</a:t>
            </a:r>
            <a:r>
              <a:rPr lang="de-DE" dirty="0" smtClean="0"/>
              <a:t> </a:t>
            </a:r>
            <a:r>
              <a:rPr lang="de-DE" dirty="0"/>
              <a:t>um 22:00 Uhr</a:t>
            </a:r>
            <a:endParaRPr lang="cs-CZ" dirty="0" smtClean="0"/>
          </a:p>
          <a:p>
            <a:pPr marL="0" indent="0">
              <a:buNone/>
            </a:pPr>
            <a:endParaRPr lang="cs-CZ" dirty="0"/>
          </a:p>
        </p:txBody>
      </p:sp>
      <p:pic>
        <p:nvPicPr>
          <p:cNvPr id="2050" name="Picture 2" descr="Výsledek obrázku pro čištění žampion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8624" y="1628800"/>
            <a:ext cx="2824167"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580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400" dirty="0" smtClean="0"/>
              <a:t>3. </a:t>
            </a:r>
            <a:r>
              <a:rPr lang="cs-CZ" sz="4400" dirty="0"/>
              <a:t>d</a:t>
            </a:r>
            <a:r>
              <a:rPr lang="cs-CZ" sz="4400" dirty="0" smtClean="0"/>
              <a:t>en (3.Tag) </a:t>
            </a:r>
            <a:r>
              <a:rPr lang="cs-CZ" sz="4400" dirty="0"/>
              <a:t>N</a:t>
            </a:r>
            <a:r>
              <a:rPr lang="cs-CZ" sz="4400" dirty="0" smtClean="0"/>
              <a:t>icole </a:t>
            </a:r>
            <a:r>
              <a:rPr lang="cs-CZ" sz="4400" dirty="0" err="1"/>
              <a:t>P</a:t>
            </a:r>
            <a:r>
              <a:rPr lang="cs-CZ" sz="4400" dirty="0" err="1" smtClean="0"/>
              <a:t>řindová</a:t>
            </a:r>
            <a:endParaRPr lang="cs-CZ" sz="4400" dirty="0"/>
          </a:p>
        </p:txBody>
      </p:sp>
      <p:sp>
        <p:nvSpPr>
          <p:cNvPr id="3" name="Zástupný symbol pro obsah 2"/>
          <p:cNvSpPr>
            <a:spLocks noGrp="1"/>
          </p:cNvSpPr>
          <p:nvPr>
            <p:ph idx="1"/>
          </p:nvPr>
        </p:nvSpPr>
        <p:spPr/>
        <p:txBody>
          <a:bodyPr>
            <a:normAutofit fontScale="77500" lnSpcReduction="20000"/>
          </a:bodyPr>
          <a:lstStyle/>
          <a:p>
            <a:r>
              <a:rPr lang="cs-CZ" dirty="0" smtClean="0"/>
              <a:t>Nástup na praxi v 9:00 do 12:00 do kuchyně</a:t>
            </a:r>
          </a:p>
          <a:p>
            <a:r>
              <a:rPr lang="cs-CZ" dirty="0" smtClean="0"/>
              <a:t>Pauza</a:t>
            </a:r>
          </a:p>
          <a:p>
            <a:r>
              <a:rPr lang="cs-CZ" dirty="0" smtClean="0"/>
              <a:t>Nástup na praxi v 15:00</a:t>
            </a:r>
          </a:p>
          <a:p>
            <a:r>
              <a:rPr lang="cs-CZ" dirty="0" smtClean="0"/>
              <a:t>Prostírání stolů</a:t>
            </a:r>
          </a:p>
          <a:p>
            <a:r>
              <a:rPr lang="cs-CZ" dirty="0" smtClean="0"/>
              <a:t>Skládání ubrousků do různých tvarů</a:t>
            </a:r>
          </a:p>
          <a:p>
            <a:r>
              <a:rPr lang="cs-CZ" dirty="0" smtClean="0"/>
              <a:t>Leštění a úklid příborů</a:t>
            </a:r>
          </a:p>
          <a:p>
            <a:r>
              <a:rPr lang="cs-CZ" dirty="0" smtClean="0"/>
              <a:t>Konec praxe 18:00</a:t>
            </a:r>
          </a:p>
          <a:p>
            <a:endParaRPr lang="cs-CZ" dirty="0" smtClean="0"/>
          </a:p>
          <a:p>
            <a:r>
              <a:rPr lang="cs-CZ" dirty="0" smtClean="0"/>
              <a:t>Von </a:t>
            </a:r>
            <a:r>
              <a:rPr lang="de-DE" dirty="0" smtClean="0"/>
              <a:t>9:00 </a:t>
            </a:r>
            <a:r>
              <a:rPr lang="de-DE" dirty="0"/>
              <a:t>bis 12:00 </a:t>
            </a:r>
            <a:r>
              <a:rPr lang="de-DE" dirty="0" smtClean="0"/>
              <a:t>Uhr</a:t>
            </a:r>
            <a:r>
              <a:rPr lang="cs-CZ" dirty="0" smtClean="0"/>
              <a:t> in der </a:t>
            </a:r>
            <a:r>
              <a:rPr lang="cs-CZ" dirty="0" err="1" smtClean="0"/>
              <a:t>Küche</a:t>
            </a:r>
            <a:endParaRPr lang="de-DE" dirty="0"/>
          </a:p>
          <a:p>
            <a:r>
              <a:rPr lang="de-DE" dirty="0"/>
              <a:t>Pause</a:t>
            </a:r>
          </a:p>
          <a:p>
            <a:r>
              <a:rPr lang="de-DE" dirty="0"/>
              <a:t>Ab 15:00 </a:t>
            </a:r>
            <a:r>
              <a:rPr lang="de-DE" dirty="0" smtClean="0"/>
              <a:t>Uhr</a:t>
            </a:r>
            <a:r>
              <a:rPr lang="cs-CZ" dirty="0" smtClean="0"/>
              <a:t>:</a:t>
            </a:r>
            <a:endParaRPr lang="de-DE" dirty="0"/>
          </a:p>
          <a:p>
            <a:r>
              <a:rPr lang="de-DE" dirty="0"/>
              <a:t>Tischgedeck</a:t>
            </a:r>
          </a:p>
          <a:p>
            <a:r>
              <a:rPr lang="de-DE" dirty="0"/>
              <a:t>Servietten in verschiedene Formen falten</a:t>
            </a:r>
          </a:p>
          <a:p>
            <a:r>
              <a:rPr lang="cs-CZ" dirty="0" smtClean="0"/>
              <a:t>B</a:t>
            </a:r>
            <a:r>
              <a:rPr lang="de-DE" dirty="0" err="1" smtClean="0"/>
              <a:t>esteck</a:t>
            </a:r>
            <a:r>
              <a:rPr lang="cs-CZ" dirty="0" smtClean="0"/>
              <a:t> </a:t>
            </a:r>
            <a:r>
              <a:rPr lang="cs-CZ" dirty="0" err="1" smtClean="0"/>
              <a:t>polieren</a:t>
            </a:r>
            <a:r>
              <a:rPr lang="cs-CZ" dirty="0" smtClean="0"/>
              <a:t> </a:t>
            </a:r>
            <a:r>
              <a:rPr lang="cs-CZ" dirty="0" err="1" smtClean="0"/>
              <a:t>und</a:t>
            </a:r>
            <a:r>
              <a:rPr lang="cs-CZ" dirty="0" smtClean="0"/>
              <a:t> </a:t>
            </a:r>
            <a:r>
              <a:rPr lang="cs-CZ" dirty="0" err="1" smtClean="0"/>
              <a:t>aufräumen</a:t>
            </a:r>
            <a:endParaRPr lang="de-DE" dirty="0"/>
          </a:p>
          <a:p>
            <a:r>
              <a:rPr lang="cs-CZ" dirty="0" smtClean="0"/>
              <a:t>E</a:t>
            </a:r>
            <a:r>
              <a:rPr lang="de-DE" dirty="0" err="1" smtClean="0"/>
              <a:t>nde</a:t>
            </a:r>
            <a:r>
              <a:rPr lang="de-DE" dirty="0" smtClean="0"/>
              <a:t> </a:t>
            </a:r>
            <a:r>
              <a:rPr lang="cs-CZ" dirty="0" smtClean="0"/>
              <a:t>um </a:t>
            </a:r>
            <a:r>
              <a:rPr lang="de-DE" dirty="0" smtClean="0"/>
              <a:t>18:00</a:t>
            </a:r>
            <a:endParaRPr lang="cs-CZ" dirty="0"/>
          </a:p>
        </p:txBody>
      </p:sp>
      <p:pic>
        <p:nvPicPr>
          <p:cNvPr id="3074" name="Picture 2" descr="http://i0.wp.com/blog.decodoma.cz/wp-content/uploads/2017/01/pribor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2060848"/>
            <a:ext cx="2862614" cy="254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2723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4. Den (4.Tag) Petra holá</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Nástup na praxi v 14:00</a:t>
            </a:r>
          </a:p>
          <a:p>
            <a:r>
              <a:rPr lang="cs-CZ" dirty="0" smtClean="0"/>
              <a:t>Loupání brambor </a:t>
            </a:r>
          </a:p>
          <a:p>
            <a:r>
              <a:rPr lang="cs-CZ" dirty="0" smtClean="0"/>
              <a:t>Příprava salátů</a:t>
            </a:r>
          </a:p>
          <a:p>
            <a:r>
              <a:rPr lang="cs-CZ" dirty="0" smtClean="0"/>
              <a:t>Krájení zeleniny</a:t>
            </a:r>
          </a:p>
          <a:p>
            <a:r>
              <a:rPr lang="cs-CZ" dirty="0" smtClean="0"/>
              <a:t>Příprava dezertů</a:t>
            </a:r>
          </a:p>
          <a:p>
            <a:r>
              <a:rPr lang="cs-CZ" dirty="0" smtClean="0"/>
              <a:t>Konec praxe ve 22:00</a:t>
            </a:r>
          </a:p>
          <a:p>
            <a:endParaRPr lang="cs-CZ" dirty="0" smtClean="0"/>
          </a:p>
          <a:p>
            <a:r>
              <a:rPr lang="de-DE" dirty="0" smtClean="0"/>
              <a:t>A</a:t>
            </a:r>
            <a:r>
              <a:rPr lang="cs-CZ" dirty="0" err="1" smtClean="0"/>
              <a:t>nfang</a:t>
            </a:r>
            <a:r>
              <a:rPr lang="cs-CZ" dirty="0" smtClean="0"/>
              <a:t> um</a:t>
            </a:r>
            <a:r>
              <a:rPr lang="de-DE" dirty="0" smtClean="0"/>
              <a:t> </a:t>
            </a:r>
            <a:r>
              <a:rPr lang="de-DE" dirty="0"/>
              <a:t>14:00 Uhr</a:t>
            </a:r>
          </a:p>
          <a:p>
            <a:r>
              <a:rPr lang="de-DE" dirty="0"/>
              <a:t>Kartoffeln schälen</a:t>
            </a:r>
          </a:p>
          <a:p>
            <a:r>
              <a:rPr lang="de-DE" dirty="0"/>
              <a:t>Salate zubereiten</a:t>
            </a:r>
          </a:p>
          <a:p>
            <a:r>
              <a:rPr lang="de-DE" dirty="0"/>
              <a:t>Gemüse schneiden</a:t>
            </a:r>
          </a:p>
          <a:p>
            <a:r>
              <a:rPr lang="de-DE" dirty="0"/>
              <a:t>Zubereitung von Nachspeisen</a:t>
            </a:r>
          </a:p>
          <a:p>
            <a:r>
              <a:rPr lang="cs-CZ" dirty="0" smtClean="0"/>
              <a:t>E</a:t>
            </a:r>
            <a:r>
              <a:rPr lang="de-DE" dirty="0" err="1" smtClean="0"/>
              <a:t>nde</a:t>
            </a:r>
            <a:r>
              <a:rPr lang="de-DE" dirty="0" smtClean="0"/>
              <a:t> </a:t>
            </a:r>
            <a:r>
              <a:rPr lang="de-DE" dirty="0"/>
              <a:t>um 22:00 Uhr</a:t>
            </a:r>
            <a:endParaRPr lang="cs-CZ" dirty="0"/>
          </a:p>
        </p:txBody>
      </p:sp>
      <p:pic>
        <p:nvPicPr>
          <p:cNvPr id="1026" name="Picture 2" descr="Výsledek obrázku pro loupání bramb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1772816"/>
            <a:ext cx="4124529" cy="309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2904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507288" cy="1600200"/>
          </a:xfrm>
        </p:spPr>
        <p:txBody>
          <a:bodyPr/>
          <a:lstStyle/>
          <a:p>
            <a:r>
              <a:rPr lang="cs-CZ" sz="4000" dirty="0" smtClean="0"/>
              <a:t>4. Den (4.Tag) NICOLE PŘINDOVÁ</a:t>
            </a:r>
            <a:endParaRPr lang="cs-CZ" sz="4000" dirty="0"/>
          </a:p>
        </p:txBody>
      </p:sp>
      <p:sp>
        <p:nvSpPr>
          <p:cNvPr id="3" name="Zástupný symbol pro obsah 2"/>
          <p:cNvSpPr>
            <a:spLocks noGrp="1"/>
          </p:cNvSpPr>
          <p:nvPr>
            <p:ph idx="1"/>
          </p:nvPr>
        </p:nvSpPr>
        <p:spPr/>
        <p:txBody>
          <a:bodyPr>
            <a:normAutofit fontScale="92500" lnSpcReduction="20000"/>
          </a:bodyPr>
          <a:lstStyle/>
          <a:p>
            <a:r>
              <a:rPr lang="cs-CZ" dirty="0" smtClean="0"/>
              <a:t>Nástup v 9:00 do 12:00. Pomoc při snídaních</a:t>
            </a:r>
          </a:p>
          <a:p>
            <a:r>
              <a:rPr lang="cs-CZ" dirty="0" smtClean="0"/>
              <a:t>Úklid restaurace po snídaních</a:t>
            </a:r>
          </a:p>
          <a:p>
            <a:r>
              <a:rPr lang="cs-CZ" dirty="0" smtClean="0"/>
              <a:t>12:00 pauza</a:t>
            </a:r>
          </a:p>
          <a:p>
            <a:r>
              <a:rPr lang="cs-CZ" dirty="0" smtClean="0"/>
              <a:t>15:00 nástup na praxi</a:t>
            </a:r>
          </a:p>
          <a:p>
            <a:r>
              <a:rPr lang="cs-CZ" dirty="0" smtClean="0"/>
              <a:t>Dekorace restaurace, utírání prachu</a:t>
            </a:r>
          </a:p>
          <a:p>
            <a:r>
              <a:rPr lang="cs-CZ" dirty="0" smtClean="0"/>
              <a:t>18:00 konec praxe</a:t>
            </a:r>
          </a:p>
          <a:p>
            <a:endParaRPr lang="cs-CZ" dirty="0" smtClean="0"/>
          </a:p>
          <a:p>
            <a:r>
              <a:rPr lang="de-DE" dirty="0" smtClean="0"/>
              <a:t>9:00 </a:t>
            </a:r>
            <a:r>
              <a:rPr lang="de-DE" dirty="0"/>
              <a:t>bis 12:00 </a:t>
            </a:r>
            <a:r>
              <a:rPr lang="de-DE" dirty="0" smtClean="0"/>
              <a:t>Uhr</a:t>
            </a:r>
            <a:r>
              <a:rPr lang="cs-CZ" dirty="0" smtClean="0"/>
              <a:t> - </a:t>
            </a:r>
            <a:r>
              <a:rPr lang="de-DE" dirty="0" smtClean="0"/>
              <a:t>beim Frühstück</a:t>
            </a:r>
            <a:r>
              <a:rPr lang="cs-CZ" dirty="0" smtClean="0"/>
              <a:t> </a:t>
            </a:r>
            <a:r>
              <a:rPr lang="cs-CZ" dirty="0" err="1" smtClean="0"/>
              <a:t>helfen</a:t>
            </a:r>
            <a:endParaRPr lang="de-DE" dirty="0"/>
          </a:p>
          <a:p>
            <a:r>
              <a:rPr lang="de-DE" dirty="0"/>
              <a:t>Reinigung des Restaurants nach dem Frühstück</a:t>
            </a:r>
          </a:p>
          <a:p>
            <a:r>
              <a:rPr lang="de-DE" dirty="0"/>
              <a:t>12:00 Pause</a:t>
            </a:r>
          </a:p>
          <a:p>
            <a:r>
              <a:rPr lang="de-DE" dirty="0"/>
              <a:t>Beginn um 15:00 Uhr</a:t>
            </a:r>
          </a:p>
          <a:p>
            <a:r>
              <a:rPr lang="de-DE" dirty="0"/>
              <a:t>Restaurant </a:t>
            </a:r>
            <a:r>
              <a:rPr lang="de-DE" dirty="0" smtClean="0"/>
              <a:t>Dekoration</a:t>
            </a:r>
            <a:r>
              <a:rPr lang="cs-CZ" dirty="0" smtClean="0"/>
              <a:t>, </a:t>
            </a:r>
            <a:r>
              <a:rPr lang="de-DE" dirty="0" smtClean="0"/>
              <a:t>Staub </a:t>
            </a:r>
            <a:r>
              <a:rPr lang="de-DE" dirty="0"/>
              <a:t>wischen</a:t>
            </a:r>
          </a:p>
          <a:p>
            <a:r>
              <a:rPr lang="de-DE" dirty="0"/>
              <a:t>18:00 </a:t>
            </a:r>
            <a:r>
              <a:rPr lang="de-DE" dirty="0" smtClean="0"/>
              <a:t>Ende</a:t>
            </a:r>
            <a:endParaRPr lang="cs-CZ" dirty="0" smtClean="0"/>
          </a:p>
          <a:p>
            <a:endParaRPr lang="cs-CZ" dirty="0"/>
          </a:p>
        </p:txBody>
      </p:sp>
    </p:spTree>
    <p:extLst>
      <p:ext uri="{BB962C8B-B14F-4D97-AF65-F5344CB8AC3E}">
        <p14:creationId xmlns:p14="http://schemas.microsoft.com/office/powerpoint/2010/main" val="19390829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0648"/>
            <a:ext cx="8229600" cy="1728192"/>
          </a:xfrm>
        </p:spPr>
        <p:txBody>
          <a:bodyPr/>
          <a:lstStyle/>
          <a:p>
            <a:r>
              <a:rPr lang="cs-CZ" dirty="0" smtClean="0"/>
              <a:t>5. </a:t>
            </a:r>
            <a:r>
              <a:rPr lang="cs-CZ" dirty="0"/>
              <a:t>d</a:t>
            </a:r>
            <a:r>
              <a:rPr lang="cs-CZ" dirty="0" smtClean="0"/>
              <a:t>en – projektový den</a:t>
            </a:r>
            <a:br>
              <a:rPr lang="cs-CZ" dirty="0" smtClean="0"/>
            </a:br>
            <a:r>
              <a:rPr lang="cs-CZ" dirty="0" smtClean="0"/>
              <a:t>5. </a:t>
            </a:r>
            <a:r>
              <a:rPr lang="cs-CZ" dirty="0" err="1" smtClean="0"/>
              <a:t>Tag</a:t>
            </a:r>
            <a:r>
              <a:rPr lang="cs-CZ" dirty="0" smtClean="0"/>
              <a:t> - </a:t>
            </a:r>
            <a:r>
              <a:rPr lang="cs-CZ" dirty="0" err="1" smtClean="0"/>
              <a:t>Projekttag</a:t>
            </a:r>
            <a:endParaRPr lang="cs-CZ" dirty="0"/>
          </a:p>
        </p:txBody>
      </p:sp>
      <p:sp>
        <p:nvSpPr>
          <p:cNvPr id="3" name="Zástupný symbol pro obsah 2"/>
          <p:cNvSpPr>
            <a:spLocks noGrp="1"/>
          </p:cNvSpPr>
          <p:nvPr>
            <p:ph idx="1"/>
          </p:nvPr>
        </p:nvSpPr>
        <p:spPr>
          <a:xfrm>
            <a:off x="457200" y="2492896"/>
            <a:ext cx="8229600" cy="3960440"/>
          </a:xfrm>
        </p:spPr>
        <p:txBody>
          <a:bodyPr>
            <a:normAutofit lnSpcReduction="10000"/>
          </a:bodyPr>
          <a:lstStyle/>
          <a:p>
            <a:r>
              <a:rPr lang="cs-CZ" dirty="0" smtClean="0"/>
              <a:t>Odjezd do města v 9:30</a:t>
            </a:r>
          </a:p>
          <a:p>
            <a:r>
              <a:rPr lang="cs-CZ" dirty="0" smtClean="0"/>
              <a:t>Návštěva veletrhu na téma ,,</a:t>
            </a:r>
            <a:r>
              <a:rPr lang="cs-CZ" dirty="0" err="1" smtClean="0"/>
              <a:t>Beruf</a:t>
            </a:r>
            <a:r>
              <a:rPr lang="cs-CZ" dirty="0" smtClean="0"/>
              <a:t>‘‘</a:t>
            </a:r>
          </a:p>
          <a:p>
            <a:r>
              <a:rPr lang="cs-CZ" dirty="0" smtClean="0"/>
              <a:t>Prohlídka veletrhu</a:t>
            </a:r>
          </a:p>
          <a:p>
            <a:r>
              <a:rPr lang="cs-CZ" dirty="0" smtClean="0"/>
              <a:t>Kurz ve VHS</a:t>
            </a:r>
          </a:p>
          <a:p>
            <a:endParaRPr lang="cs-CZ" dirty="0" smtClean="0"/>
          </a:p>
          <a:p>
            <a:r>
              <a:rPr lang="de-DE" dirty="0"/>
              <a:t>Abfahrt </a:t>
            </a:r>
            <a:r>
              <a:rPr lang="cs-CZ" dirty="0" smtClean="0"/>
              <a:t>in </a:t>
            </a:r>
            <a:r>
              <a:rPr lang="cs-CZ" dirty="0" err="1" smtClean="0"/>
              <a:t>die</a:t>
            </a:r>
            <a:r>
              <a:rPr lang="cs-CZ" dirty="0" smtClean="0"/>
              <a:t> </a:t>
            </a:r>
            <a:r>
              <a:rPr lang="cs-CZ" dirty="0" err="1" smtClean="0"/>
              <a:t>Stadt</a:t>
            </a:r>
            <a:r>
              <a:rPr lang="cs-CZ" dirty="0" smtClean="0"/>
              <a:t> </a:t>
            </a:r>
            <a:r>
              <a:rPr lang="de-DE" dirty="0" smtClean="0"/>
              <a:t>um </a:t>
            </a:r>
            <a:r>
              <a:rPr lang="de-DE" dirty="0"/>
              <a:t>9:30 Uhr</a:t>
            </a:r>
          </a:p>
          <a:p>
            <a:r>
              <a:rPr lang="de-DE" dirty="0"/>
              <a:t>Messebesuch zum Thema "Beruf"</a:t>
            </a:r>
          </a:p>
          <a:p>
            <a:r>
              <a:rPr lang="de-DE" dirty="0"/>
              <a:t>Ausstellungsrundgang</a:t>
            </a:r>
          </a:p>
          <a:p>
            <a:r>
              <a:rPr lang="de-DE" dirty="0"/>
              <a:t>Kurs in </a:t>
            </a:r>
            <a:r>
              <a:rPr lang="cs-CZ" dirty="0" smtClean="0"/>
              <a:t>der </a:t>
            </a:r>
            <a:r>
              <a:rPr lang="de-DE" dirty="0" smtClean="0"/>
              <a:t>VHS</a:t>
            </a:r>
            <a:endParaRPr lang="cs-CZ" dirty="0" smtClean="0"/>
          </a:p>
        </p:txBody>
      </p:sp>
    </p:spTree>
    <p:extLst>
      <p:ext uri="{BB962C8B-B14F-4D97-AF65-F5344CB8AC3E}">
        <p14:creationId xmlns:p14="http://schemas.microsoft.com/office/powerpoint/2010/main" val="21359672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6. </a:t>
            </a:r>
            <a:r>
              <a:rPr lang="cs-CZ" dirty="0"/>
              <a:t>d</a:t>
            </a:r>
            <a:r>
              <a:rPr lang="cs-CZ" dirty="0" smtClean="0"/>
              <a:t>en (6.Tag) Petra Holá</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Nástup na praxi v 8:00</a:t>
            </a:r>
          </a:p>
          <a:p>
            <a:r>
              <a:rPr lang="cs-CZ" dirty="0" smtClean="0"/>
              <a:t>Vysávání. Utírání prachu</a:t>
            </a:r>
          </a:p>
          <a:p>
            <a:r>
              <a:rPr lang="cs-CZ" dirty="0" smtClean="0"/>
              <a:t>Stlaní postelí</a:t>
            </a:r>
          </a:p>
          <a:p>
            <a:r>
              <a:rPr lang="cs-CZ" dirty="0" smtClean="0"/>
              <a:t>12:00 pauza</a:t>
            </a:r>
          </a:p>
          <a:p>
            <a:r>
              <a:rPr lang="cs-CZ" dirty="0" smtClean="0"/>
              <a:t>15:00 Skládání ubrousků. Servis</a:t>
            </a:r>
          </a:p>
          <a:p>
            <a:r>
              <a:rPr lang="cs-CZ" dirty="0" smtClean="0"/>
              <a:t>Konec praxe v 18:00</a:t>
            </a:r>
          </a:p>
          <a:p>
            <a:endParaRPr lang="cs-CZ" dirty="0" smtClean="0"/>
          </a:p>
          <a:p>
            <a:r>
              <a:rPr lang="de-DE" dirty="0"/>
              <a:t>Ab 8:00 Uhr</a:t>
            </a:r>
          </a:p>
          <a:p>
            <a:r>
              <a:rPr lang="de-DE" dirty="0" smtClean="0"/>
              <a:t>Staubsaugen</a:t>
            </a:r>
            <a:r>
              <a:rPr lang="cs-CZ" dirty="0" smtClean="0"/>
              <a:t>. </a:t>
            </a:r>
            <a:r>
              <a:rPr lang="de-DE" dirty="0" smtClean="0"/>
              <a:t>Staub </a:t>
            </a:r>
            <a:r>
              <a:rPr lang="de-DE" dirty="0"/>
              <a:t>wischen</a:t>
            </a:r>
          </a:p>
          <a:p>
            <a:r>
              <a:rPr lang="de-DE" dirty="0"/>
              <a:t>Betten machen</a:t>
            </a:r>
          </a:p>
          <a:p>
            <a:r>
              <a:rPr lang="de-DE" dirty="0"/>
              <a:t>12:00 Pause</a:t>
            </a:r>
          </a:p>
          <a:p>
            <a:r>
              <a:rPr lang="de-DE" dirty="0"/>
              <a:t>15:00 </a:t>
            </a:r>
            <a:r>
              <a:rPr lang="de-DE" dirty="0" smtClean="0"/>
              <a:t>Servietten</a:t>
            </a:r>
            <a:r>
              <a:rPr lang="cs-CZ" dirty="0" smtClean="0"/>
              <a:t> </a:t>
            </a:r>
            <a:r>
              <a:rPr lang="cs-CZ" dirty="0" err="1" smtClean="0"/>
              <a:t>falten</a:t>
            </a:r>
            <a:r>
              <a:rPr lang="cs-CZ" dirty="0" smtClean="0"/>
              <a:t>. </a:t>
            </a:r>
            <a:r>
              <a:rPr lang="cs-CZ" dirty="0" err="1" smtClean="0"/>
              <a:t>Service</a:t>
            </a:r>
            <a:endParaRPr lang="de-DE" dirty="0"/>
          </a:p>
          <a:p>
            <a:r>
              <a:rPr lang="cs-CZ" dirty="0" smtClean="0"/>
              <a:t>E</a:t>
            </a:r>
            <a:r>
              <a:rPr lang="de-DE" dirty="0" err="1" smtClean="0"/>
              <a:t>nde</a:t>
            </a:r>
            <a:r>
              <a:rPr lang="de-DE" dirty="0" smtClean="0"/>
              <a:t> </a:t>
            </a:r>
            <a:r>
              <a:rPr lang="de-DE" dirty="0"/>
              <a:t>um 18:00 Uhr</a:t>
            </a:r>
            <a:endParaRPr lang="cs-CZ" dirty="0"/>
          </a:p>
        </p:txBody>
      </p:sp>
      <p:pic>
        <p:nvPicPr>
          <p:cNvPr id="5" name="Picture 2" descr="C:\Users\PC\Desktop\Praxe Německo\IMG_20150324_1411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772817"/>
            <a:ext cx="2749806" cy="375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5508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600200"/>
          </a:xfrm>
        </p:spPr>
        <p:txBody>
          <a:bodyPr/>
          <a:lstStyle/>
          <a:p>
            <a:r>
              <a:rPr lang="cs-CZ" sz="4800" dirty="0" smtClean="0"/>
              <a:t>6. den (6.Tag) Nicole </a:t>
            </a:r>
            <a:r>
              <a:rPr lang="cs-CZ" sz="4800" dirty="0" err="1" smtClean="0"/>
              <a:t>Přindová</a:t>
            </a:r>
            <a:endParaRPr lang="cs-CZ" sz="4800" dirty="0"/>
          </a:p>
        </p:txBody>
      </p:sp>
      <p:sp>
        <p:nvSpPr>
          <p:cNvPr id="3" name="Zástupný symbol pro obsah 2"/>
          <p:cNvSpPr>
            <a:spLocks noGrp="1"/>
          </p:cNvSpPr>
          <p:nvPr>
            <p:ph idx="1"/>
          </p:nvPr>
        </p:nvSpPr>
        <p:spPr/>
        <p:txBody>
          <a:bodyPr>
            <a:normAutofit lnSpcReduction="10000"/>
          </a:bodyPr>
          <a:lstStyle/>
          <a:p>
            <a:r>
              <a:rPr lang="cs-CZ" dirty="0" smtClean="0"/>
              <a:t>Nástup na praxi v 14:00</a:t>
            </a:r>
          </a:p>
          <a:p>
            <a:r>
              <a:rPr lang="cs-CZ" dirty="0" smtClean="0"/>
              <a:t>Loupání brambor. Krájení zeleniny</a:t>
            </a:r>
          </a:p>
          <a:p>
            <a:r>
              <a:rPr lang="cs-CZ" dirty="0" smtClean="0"/>
              <a:t>Příprava salátů</a:t>
            </a:r>
          </a:p>
          <a:p>
            <a:r>
              <a:rPr lang="cs-CZ" dirty="0" smtClean="0"/>
              <a:t>Škrábání jablek</a:t>
            </a:r>
          </a:p>
          <a:p>
            <a:r>
              <a:rPr lang="cs-CZ" dirty="0" smtClean="0"/>
              <a:t>Konec praxe v 22:00</a:t>
            </a:r>
          </a:p>
          <a:p>
            <a:endParaRPr lang="cs-CZ" dirty="0" smtClean="0"/>
          </a:p>
          <a:p>
            <a:r>
              <a:rPr lang="de-DE" dirty="0" smtClean="0"/>
              <a:t>A</a:t>
            </a:r>
            <a:r>
              <a:rPr lang="cs-CZ" dirty="0" err="1" smtClean="0"/>
              <a:t>nfang</a:t>
            </a:r>
            <a:r>
              <a:rPr lang="cs-CZ" dirty="0" smtClean="0"/>
              <a:t> um</a:t>
            </a:r>
            <a:r>
              <a:rPr lang="de-DE" dirty="0" smtClean="0"/>
              <a:t> </a:t>
            </a:r>
            <a:r>
              <a:rPr lang="de-DE" dirty="0"/>
              <a:t>14:00 Uhr</a:t>
            </a:r>
          </a:p>
          <a:p>
            <a:r>
              <a:rPr lang="de-DE" dirty="0"/>
              <a:t>Kartoffeln </a:t>
            </a:r>
            <a:r>
              <a:rPr lang="de-DE" dirty="0" smtClean="0"/>
              <a:t>schälen</a:t>
            </a:r>
            <a:r>
              <a:rPr lang="cs-CZ" dirty="0" smtClean="0"/>
              <a:t>. </a:t>
            </a:r>
            <a:r>
              <a:rPr lang="de-DE" dirty="0" smtClean="0"/>
              <a:t>Gemüse </a:t>
            </a:r>
            <a:r>
              <a:rPr lang="de-DE" dirty="0"/>
              <a:t>schneiden</a:t>
            </a:r>
          </a:p>
          <a:p>
            <a:r>
              <a:rPr lang="de-DE" dirty="0"/>
              <a:t>Salate zubereiten</a:t>
            </a:r>
          </a:p>
          <a:p>
            <a:r>
              <a:rPr lang="de-DE" dirty="0"/>
              <a:t>Äpfel </a:t>
            </a:r>
            <a:r>
              <a:rPr lang="cs-CZ" dirty="0" err="1" smtClean="0"/>
              <a:t>vorbereiten</a:t>
            </a:r>
            <a:endParaRPr lang="de-DE" dirty="0"/>
          </a:p>
          <a:p>
            <a:r>
              <a:rPr lang="cs-CZ" dirty="0" smtClean="0"/>
              <a:t>E</a:t>
            </a:r>
            <a:r>
              <a:rPr lang="de-DE" dirty="0" err="1" smtClean="0"/>
              <a:t>nde</a:t>
            </a:r>
            <a:r>
              <a:rPr lang="de-DE" dirty="0" smtClean="0"/>
              <a:t> </a:t>
            </a:r>
            <a:r>
              <a:rPr lang="de-DE" dirty="0"/>
              <a:t>um 22:00 Uhr</a:t>
            </a:r>
            <a:endParaRPr lang="cs-CZ" dirty="0"/>
          </a:p>
        </p:txBody>
      </p:sp>
    </p:spTree>
    <p:extLst>
      <p:ext uri="{BB962C8B-B14F-4D97-AF65-F5344CB8AC3E}">
        <p14:creationId xmlns:p14="http://schemas.microsoft.com/office/powerpoint/2010/main" val="6251654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23528" y="338138"/>
            <a:ext cx="8568952" cy="1470025"/>
          </a:xfrm>
        </p:spPr>
        <p:txBody>
          <a:bodyPr/>
          <a:lstStyle/>
          <a:p>
            <a:pPr eaLnBrk="1" hangingPunct="1"/>
            <a:r>
              <a:rPr lang="cs-CZ" altLang="cs-CZ" sz="4800" dirty="0" smtClean="0">
                <a:latin typeface="Book Antiqua" panose="02040602050305030304" pitchFamily="18" charset="0"/>
              </a:rPr>
              <a:t>Stáž (Praktikum D) - </a:t>
            </a:r>
            <a:r>
              <a:rPr lang="en-US" altLang="cs-CZ" sz="4800" dirty="0" err="1" smtClean="0">
                <a:latin typeface="Book Antiqua" panose="02040602050305030304" pitchFamily="18" charset="0"/>
              </a:rPr>
              <a:t>Posthotel</a:t>
            </a:r>
            <a:r>
              <a:rPr lang="cs-CZ" altLang="cs-CZ" sz="4800" dirty="0" smtClean="0">
                <a:latin typeface="Book Antiqua" panose="02040602050305030304" pitchFamily="18" charset="0"/>
              </a:rPr>
              <a:t> </a:t>
            </a:r>
            <a:r>
              <a:rPr lang="cs-CZ" altLang="cs-CZ" dirty="0" smtClean="0">
                <a:latin typeface="Book Antiqua" panose="02040602050305030304" pitchFamily="18" charset="0"/>
              </a:rPr>
              <a:t/>
            </a:r>
            <a:br>
              <a:rPr lang="cs-CZ" altLang="cs-CZ" dirty="0" smtClean="0">
                <a:latin typeface="Book Antiqua" panose="02040602050305030304" pitchFamily="18" charset="0"/>
              </a:rPr>
            </a:br>
            <a:r>
              <a:rPr lang="cs-CZ" altLang="cs-CZ" sz="4800" dirty="0" smtClean="0">
                <a:latin typeface="Book Antiqua" panose="02040602050305030304" pitchFamily="18" charset="0"/>
              </a:rPr>
              <a:t>15. 5. – 24. 5. 2017</a:t>
            </a:r>
            <a:endParaRPr lang="en-US" altLang="cs-CZ" sz="4800" dirty="0" smtClean="0">
              <a:latin typeface="Book Antiqua" panose="02040602050305030304" pitchFamily="18"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08163"/>
            <a:ext cx="663575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2723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7. den (7.Tag) Petra Holá</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Nástup na praxi 8:00</a:t>
            </a:r>
          </a:p>
          <a:p>
            <a:r>
              <a:rPr lang="cs-CZ" dirty="0" smtClean="0"/>
              <a:t>Stlaní postelí. Vynášení košů. Vytírání chodeb</a:t>
            </a:r>
          </a:p>
          <a:p>
            <a:r>
              <a:rPr lang="cs-CZ" dirty="0" smtClean="0"/>
              <a:t>Pauza v 12:00</a:t>
            </a:r>
          </a:p>
          <a:p>
            <a:r>
              <a:rPr lang="cs-CZ" dirty="0" smtClean="0"/>
              <a:t>15:00 nástup na praxi</a:t>
            </a:r>
          </a:p>
          <a:p>
            <a:r>
              <a:rPr lang="cs-CZ" dirty="0" smtClean="0"/>
              <a:t>Úklid restaurace. Prostírání stolů</a:t>
            </a:r>
          </a:p>
          <a:p>
            <a:r>
              <a:rPr lang="cs-CZ" dirty="0" smtClean="0"/>
              <a:t>Konec praxe v 18:00</a:t>
            </a:r>
          </a:p>
          <a:p>
            <a:endParaRPr lang="cs-CZ" dirty="0" smtClean="0"/>
          </a:p>
          <a:p>
            <a:r>
              <a:rPr lang="cs-CZ" dirty="0" err="1" smtClean="0"/>
              <a:t>Anfang</a:t>
            </a:r>
            <a:r>
              <a:rPr lang="cs-CZ" dirty="0" smtClean="0"/>
              <a:t> </a:t>
            </a:r>
            <a:r>
              <a:rPr lang="de-DE" dirty="0" smtClean="0"/>
              <a:t>um </a:t>
            </a:r>
            <a:r>
              <a:rPr lang="de-DE" dirty="0"/>
              <a:t>8:00 Uhr</a:t>
            </a:r>
          </a:p>
          <a:p>
            <a:r>
              <a:rPr lang="de-DE" dirty="0"/>
              <a:t>Betten </a:t>
            </a:r>
            <a:r>
              <a:rPr lang="de-DE" dirty="0" smtClean="0"/>
              <a:t>machen</a:t>
            </a:r>
            <a:r>
              <a:rPr lang="cs-CZ" dirty="0" smtClean="0"/>
              <a:t>. </a:t>
            </a:r>
            <a:r>
              <a:rPr lang="de-DE" dirty="0"/>
              <a:t>Müll </a:t>
            </a:r>
            <a:r>
              <a:rPr lang="de-DE" dirty="0" smtClean="0"/>
              <a:t>entsorgen</a:t>
            </a:r>
            <a:r>
              <a:rPr lang="cs-CZ" dirty="0" smtClean="0"/>
              <a:t>. </a:t>
            </a:r>
            <a:r>
              <a:rPr lang="de-DE" dirty="0" smtClean="0"/>
              <a:t>Flure </a:t>
            </a:r>
            <a:r>
              <a:rPr lang="de-DE" dirty="0"/>
              <a:t>wischen</a:t>
            </a:r>
          </a:p>
          <a:p>
            <a:r>
              <a:rPr lang="de-DE" dirty="0"/>
              <a:t>Pause um 12:00 Uhr</a:t>
            </a:r>
          </a:p>
          <a:p>
            <a:r>
              <a:rPr lang="de-DE" dirty="0"/>
              <a:t>Beginn um 15:00 Uhr</a:t>
            </a:r>
          </a:p>
          <a:p>
            <a:r>
              <a:rPr lang="de-DE" dirty="0" smtClean="0"/>
              <a:t>Restaurantreinigung</a:t>
            </a:r>
            <a:r>
              <a:rPr lang="cs-CZ" dirty="0" smtClean="0"/>
              <a:t>. </a:t>
            </a:r>
            <a:r>
              <a:rPr lang="de-DE" dirty="0" smtClean="0"/>
              <a:t>Tischdeck</a:t>
            </a:r>
            <a:r>
              <a:rPr lang="cs-CZ" dirty="0" smtClean="0"/>
              <a:t>en</a:t>
            </a:r>
            <a:endParaRPr lang="de-DE" dirty="0"/>
          </a:p>
          <a:p>
            <a:r>
              <a:rPr lang="cs-CZ" dirty="0"/>
              <a:t>E</a:t>
            </a:r>
            <a:r>
              <a:rPr lang="de-DE" dirty="0" err="1" smtClean="0"/>
              <a:t>nde</a:t>
            </a:r>
            <a:r>
              <a:rPr lang="de-DE" dirty="0" smtClean="0"/>
              <a:t> </a:t>
            </a:r>
            <a:r>
              <a:rPr lang="de-DE" dirty="0"/>
              <a:t>um 18:00 Uhr</a:t>
            </a:r>
            <a:endParaRPr lang="cs-CZ" dirty="0"/>
          </a:p>
        </p:txBody>
      </p:sp>
    </p:spTree>
    <p:extLst>
      <p:ext uri="{BB962C8B-B14F-4D97-AF65-F5344CB8AC3E}">
        <p14:creationId xmlns:p14="http://schemas.microsoft.com/office/powerpoint/2010/main" val="20239241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600200"/>
          </a:xfrm>
        </p:spPr>
        <p:txBody>
          <a:bodyPr/>
          <a:lstStyle/>
          <a:p>
            <a:r>
              <a:rPr lang="cs-CZ" sz="4800" dirty="0" smtClean="0"/>
              <a:t>7. </a:t>
            </a:r>
            <a:r>
              <a:rPr lang="cs-CZ" sz="4800" dirty="0"/>
              <a:t>d</a:t>
            </a:r>
            <a:r>
              <a:rPr lang="cs-CZ" sz="4800" dirty="0" smtClean="0"/>
              <a:t>en (7.Tag) Nicole </a:t>
            </a:r>
            <a:r>
              <a:rPr lang="cs-CZ" sz="4800" dirty="0" err="1"/>
              <a:t>P</a:t>
            </a:r>
            <a:r>
              <a:rPr lang="cs-CZ" sz="4800" dirty="0" err="1" smtClean="0"/>
              <a:t>řindová</a:t>
            </a:r>
            <a:endParaRPr lang="cs-CZ" sz="4800" dirty="0"/>
          </a:p>
        </p:txBody>
      </p:sp>
      <p:sp>
        <p:nvSpPr>
          <p:cNvPr id="3" name="Zástupný symbol pro obsah 2"/>
          <p:cNvSpPr>
            <a:spLocks noGrp="1"/>
          </p:cNvSpPr>
          <p:nvPr>
            <p:ph idx="1"/>
          </p:nvPr>
        </p:nvSpPr>
        <p:spPr/>
        <p:txBody>
          <a:bodyPr>
            <a:normAutofit lnSpcReduction="10000"/>
          </a:bodyPr>
          <a:lstStyle/>
          <a:p>
            <a:r>
              <a:rPr lang="cs-CZ" dirty="0"/>
              <a:t>Nástup na praxi v 14:00</a:t>
            </a:r>
          </a:p>
          <a:p>
            <a:r>
              <a:rPr lang="cs-CZ" dirty="0"/>
              <a:t>Mytí vozíku na jídlo</a:t>
            </a:r>
          </a:p>
          <a:p>
            <a:r>
              <a:rPr lang="cs-CZ" dirty="0"/>
              <a:t>Krájení  </a:t>
            </a:r>
            <a:r>
              <a:rPr lang="cs-CZ" dirty="0" smtClean="0"/>
              <a:t>zeleniny. Čištění </a:t>
            </a:r>
            <a:r>
              <a:rPr lang="cs-CZ" dirty="0"/>
              <a:t>žampionů</a:t>
            </a:r>
          </a:p>
          <a:p>
            <a:r>
              <a:rPr lang="cs-CZ" dirty="0"/>
              <a:t>Příprava salátů na večeři</a:t>
            </a:r>
          </a:p>
          <a:p>
            <a:r>
              <a:rPr lang="cs-CZ" dirty="0"/>
              <a:t>Konec praxe v </a:t>
            </a:r>
            <a:r>
              <a:rPr lang="cs-CZ" dirty="0" smtClean="0"/>
              <a:t>22:00</a:t>
            </a:r>
          </a:p>
          <a:p>
            <a:endParaRPr lang="cs-CZ" dirty="0" smtClean="0"/>
          </a:p>
          <a:p>
            <a:r>
              <a:rPr lang="de-DE" dirty="0" smtClean="0"/>
              <a:t>A</a:t>
            </a:r>
            <a:r>
              <a:rPr lang="cs-CZ" dirty="0" err="1" smtClean="0"/>
              <a:t>nfang</a:t>
            </a:r>
            <a:r>
              <a:rPr lang="cs-CZ" dirty="0" smtClean="0"/>
              <a:t> um</a:t>
            </a:r>
            <a:r>
              <a:rPr lang="de-DE" dirty="0" smtClean="0"/>
              <a:t> </a:t>
            </a:r>
            <a:r>
              <a:rPr lang="de-DE" dirty="0"/>
              <a:t>14:00 Uhr</a:t>
            </a:r>
          </a:p>
          <a:p>
            <a:r>
              <a:rPr lang="de-DE" dirty="0"/>
              <a:t>Waschen eines Lebensmittelwagens</a:t>
            </a:r>
          </a:p>
          <a:p>
            <a:r>
              <a:rPr lang="de-DE" dirty="0"/>
              <a:t>Gemüse </a:t>
            </a:r>
            <a:r>
              <a:rPr lang="de-DE" dirty="0" smtClean="0"/>
              <a:t>schneiden</a:t>
            </a:r>
            <a:r>
              <a:rPr lang="cs-CZ" dirty="0" smtClean="0"/>
              <a:t>. </a:t>
            </a:r>
            <a:r>
              <a:rPr lang="de-DE" dirty="0" smtClean="0"/>
              <a:t>Pilzreinigung</a:t>
            </a:r>
            <a:endParaRPr lang="de-DE" dirty="0"/>
          </a:p>
          <a:p>
            <a:r>
              <a:rPr lang="de-DE" dirty="0"/>
              <a:t>Zubereitung von Salaten zum Abendessen</a:t>
            </a:r>
          </a:p>
          <a:p>
            <a:r>
              <a:rPr lang="cs-CZ" dirty="0" smtClean="0"/>
              <a:t>E</a:t>
            </a:r>
            <a:r>
              <a:rPr lang="de-DE" dirty="0" err="1" smtClean="0"/>
              <a:t>nde</a:t>
            </a:r>
            <a:r>
              <a:rPr lang="de-DE" dirty="0" smtClean="0"/>
              <a:t> </a:t>
            </a:r>
            <a:r>
              <a:rPr lang="de-DE" dirty="0"/>
              <a:t>um 22:00 Uhr</a:t>
            </a:r>
            <a:endParaRPr lang="cs-CZ" dirty="0"/>
          </a:p>
          <a:p>
            <a:endParaRPr lang="cs-CZ" dirty="0"/>
          </a:p>
        </p:txBody>
      </p:sp>
    </p:spTree>
    <p:extLst>
      <p:ext uri="{BB962C8B-B14F-4D97-AF65-F5344CB8AC3E}">
        <p14:creationId xmlns:p14="http://schemas.microsoft.com/office/powerpoint/2010/main" val="33748191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8. </a:t>
            </a:r>
            <a:r>
              <a:rPr lang="cs-CZ" dirty="0"/>
              <a:t>d</a:t>
            </a:r>
            <a:r>
              <a:rPr lang="cs-CZ" dirty="0" smtClean="0"/>
              <a:t>en (8.Tag) Petra Holá</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Nástup na praxi v 8:00</a:t>
            </a:r>
          </a:p>
          <a:p>
            <a:r>
              <a:rPr lang="cs-CZ" dirty="0" smtClean="0"/>
              <a:t>Vysávání chodeb. Vytírání schodů. Stlaní postelí</a:t>
            </a:r>
          </a:p>
          <a:p>
            <a:r>
              <a:rPr lang="cs-CZ" dirty="0" smtClean="0"/>
              <a:t>Po pauze od 15:00</a:t>
            </a:r>
            <a:endParaRPr lang="cs-CZ" dirty="0"/>
          </a:p>
          <a:p>
            <a:r>
              <a:rPr lang="cs-CZ" dirty="0"/>
              <a:t>Prostírání stolů</a:t>
            </a:r>
          </a:p>
          <a:p>
            <a:r>
              <a:rPr lang="cs-CZ" dirty="0"/>
              <a:t>Skládání ubrousků do různých tvarů</a:t>
            </a:r>
          </a:p>
          <a:p>
            <a:r>
              <a:rPr lang="cs-CZ" dirty="0"/>
              <a:t>Leštění </a:t>
            </a:r>
            <a:r>
              <a:rPr lang="cs-CZ" dirty="0" smtClean="0"/>
              <a:t>příborů. Úklid </a:t>
            </a:r>
            <a:r>
              <a:rPr lang="cs-CZ" dirty="0"/>
              <a:t>příborů do šuplíků</a:t>
            </a:r>
          </a:p>
          <a:p>
            <a:r>
              <a:rPr lang="cs-CZ" dirty="0"/>
              <a:t>Konec praxe </a:t>
            </a:r>
            <a:r>
              <a:rPr lang="cs-CZ" dirty="0" smtClean="0"/>
              <a:t>18:00</a:t>
            </a:r>
          </a:p>
          <a:p>
            <a:endParaRPr lang="cs-CZ" dirty="0" smtClean="0"/>
          </a:p>
          <a:p>
            <a:r>
              <a:rPr lang="de-DE" dirty="0" smtClean="0"/>
              <a:t>Ab </a:t>
            </a:r>
            <a:r>
              <a:rPr lang="de-DE" dirty="0"/>
              <a:t>8:00 Uhr</a:t>
            </a:r>
          </a:p>
          <a:p>
            <a:r>
              <a:rPr lang="de-DE" dirty="0"/>
              <a:t>Die Gänge </a:t>
            </a:r>
            <a:r>
              <a:rPr lang="de-DE" dirty="0" smtClean="0"/>
              <a:t>staubsaugen</a:t>
            </a:r>
            <a:r>
              <a:rPr lang="cs-CZ" dirty="0" smtClean="0"/>
              <a:t>. </a:t>
            </a:r>
            <a:r>
              <a:rPr lang="de-DE" dirty="0" smtClean="0"/>
              <a:t>Treppen wischen</a:t>
            </a:r>
            <a:r>
              <a:rPr lang="cs-CZ" dirty="0" smtClean="0"/>
              <a:t>. </a:t>
            </a:r>
            <a:r>
              <a:rPr lang="de-DE" dirty="0" smtClean="0"/>
              <a:t>Betten </a:t>
            </a:r>
            <a:r>
              <a:rPr lang="de-DE" dirty="0"/>
              <a:t>machen</a:t>
            </a:r>
          </a:p>
          <a:p>
            <a:r>
              <a:rPr lang="cs-CZ" dirty="0" smtClean="0"/>
              <a:t>Nach der Pause a</a:t>
            </a:r>
            <a:r>
              <a:rPr lang="de-DE" dirty="0" smtClean="0"/>
              <a:t>b </a:t>
            </a:r>
            <a:r>
              <a:rPr lang="de-DE" dirty="0"/>
              <a:t>15:00 Uhr</a:t>
            </a:r>
          </a:p>
          <a:p>
            <a:r>
              <a:rPr lang="de-DE" dirty="0" smtClean="0"/>
              <a:t>Tischdeck</a:t>
            </a:r>
            <a:r>
              <a:rPr lang="cs-CZ" dirty="0" smtClean="0"/>
              <a:t>en</a:t>
            </a:r>
            <a:endParaRPr lang="de-DE" dirty="0"/>
          </a:p>
          <a:p>
            <a:r>
              <a:rPr lang="de-DE" dirty="0"/>
              <a:t>Servietten in verschiedene Formen falten</a:t>
            </a:r>
          </a:p>
          <a:p>
            <a:r>
              <a:rPr lang="cs-CZ" dirty="0"/>
              <a:t>B</a:t>
            </a:r>
            <a:r>
              <a:rPr lang="de-DE" dirty="0" err="1" smtClean="0"/>
              <a:t>esteck</a:t>
            </a:r>
            <a:r>
              <a:rPr lang="cs-CZ" dirty="0" smtClean="0"/>
              <a:t> </a:t>
            </a:r>
            <a:r>
              <a:rPr lang="cs-CZ" dirty="0" err="1" smtClean="0"/>
              <a:t>polieren</a:t>
            </a:r>
            <a:r>
              <a:rPr lang="cs-CZ" dirty="0" smtClean="0"/>
              <a:t>. </a:t>
            </a:r>
            <a:r>
              <a:rPr lang="de-DE" dirty="0" smtClean="0"/>
              <a:t>Besteck </a:t>
            </a:r>
            <a:r>
              <a:rPr lang="cs-CZ" dirty="0" err="1" smtClean="0"/>
              <a:t>aufräumen</a:t>
            </a:r>
            <a:endParaRPr lang="de-DE" dirty="0"/>
          </a:p>
          <a:p>
            <a:r>
              <a:rPr lang="cs-CZ" dirty="0" smtClean="0"/>
              <a:t>E</a:t>
            </a:r>
            <a:r>
              <a:rPr lang="de-DE" dirty="0" err="1" smtClean="0"/>
              <a:t>nde</a:t>
            </a:r>
            <a:r>
              <a:rPr lang="de-DE" dirty="0" smtClean="0"/>
              <a:t> </a:t>
            </a:r>
            <a:r>
              <a:rPr lang="cs-CZ" dirty="0" smtClean="0"/>
              <a:t>um </a:t>
            </a:r>
            <a:r>
              <a:rPr lang="de-DE" dirty="0" smtClean="0"/>
              <a:t>18:00</a:t>
            </a:r>
            <a:endParaRPr lang="cs-CZ" dirty="0"/>
          </a:p>
          <a:p>
            <a:endParaRPr lang="cs-CZ" dirty="0" smtClean="0"/>
          </a:p>
          <a:p>
            <a:endParaRPr lang="cs-CZ" dirty="0" smtClean="0"/>
          </a:p>
          <a:p>
            <a:endParaRPr lang="cs-CZ" dirty="0" smtClean="0"/>
          </a:p>
        </p:txBody>
      </p:sp>
    </p:spTree>
    <p:extLst>
      <p:ext uri="{BB962C8B-B14F-4D97-AF65-F5344CB8AC3E}">
        <p14:creationId xmlns:p14="http://schemas.microsoft.com/office/powerpoint/2010/main" val="29336502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600200"/>
          </a:xfrm>
        </p:spPr>
        <p:txBody>
          <a:bodyPr/>
          <a:lstStyle/>
          <a:p>
            <a:r>
              <a:rPr lang="cs-CZ" sz="4800" dirty="0" smtClean="0"/>
              <a:t>8. </a:t>
            </a:r>
            <a:r>
              <a:rPr lang="cs-CZ" sz="4800" dirty="0"/>
              <a:t>den </a:t>
            </a:r>
            <a:r>
              <a:rPr lang="cs-CZ" sz="4800" dirty="0" smtClean="0"/>
              <a:t>(8.Tag</a:t>
            </a:r>
            <a:r>
              <a:rPr lang="cs-CZ" sz="4800" dirty="0"/>
              <a:t>) Nicole </a:t>
            </a:r>
            <a:r>
              <a:rPr lang="cs-CZ" sz="4800" dirty="0" err="1"/>
              <a:t>Přindová</a:t>
            </a:r>
            <a:endParaRPr lang="cs-CZ" sz="4800" dirty="0"/>
          </a:p>
        </p:txBody>
      </p:sp>
      <p:sp>
        <p:nvSpPr>
          <p:cNvPr id="3" name="Zástupný symbol pro obsah 2"/>
          <p:cNvSpPr>
            <a:spLocks noGrp="1"/>
          </p:cNvSpPr>
          <p:nvPr>
            <p:ph idx="1"/>
          </p:nvPr>
        </p:nvSpPr>
        <p:spPr/>
        <p:txBody>
          <a:bodyPr>
            <a:normAutofit fontScale="92500" lnSpcReduction="20000"/>
          </a:bodyPr>
          <a:lstStyle/>
          <a:p>
            <a:r>
              <a:rPr lang="cs-CZ" dirty="0"/>
              <a:t>Nástup na praxi 14:00</a:t>
            </a:r>
          </a:p>
          <a:p>
            <a:r>
              <a:rPr lang="cs-CZ" dirty="0"/>
              <a:t>Práce v kuchyni</a:t>
            </a:r>
          </a:p>
          <a:p>
            <a:r>
              <a:rPr lang="cs-CZ" dirty="0"/>
              <a:t>Krájení zeleniny</a:t>
            </a:r>
          </a:p>
          <a:p>
            <a:r>
              <a:rPr lang="cs-CZ" dirty="0"/>
              <a:t>Loupání </a:t>
            </a:r>
            <a:r>
              <a:rPr lang="cs-CZ" dirty="0" smtClean="0"/>
              <a:t>brambor</a:t>
            </a:r>
          </a:p>
          <a:p>
            <a:r>
              <a:rPr lang="cs-CZ" dirty="0" smtClean="0"/>
              <a:t>Úklid prostor kuchyně</a:t>
            </a:r>
            <a:endParaRPr lang="cs-CZ" dirty="0"/>
          </a:p>
          <a:p>
            <a:r>
              <a:rPr lang="cs-CZ" dirty="0"/>
              <a:t>Konec praxe v </a:t>
            </a:r>
            <a:r>
              <a:rPr lang="cs-CZ" dirty="0" smtClean="0"/>
              <a:t>22:00</a:t>
            </a:r>
          </a:p>
          <a:p>
            <a:endParaRPr lang="cs-CZ" dirty="0"/>
          </a:p>
          <a:p>
            <a:r>
              <a:rPr lang="cs-CZ" dirty="0" err="1" smtClean="0"/>
              <a:t>Anfang</a:t>
            </a:r>
            <a:r>
              <a:rPr lang="cs-CZ" dirty="0" smtClean="0"/>
              <a:t> um </a:t>
            </a:r>
            <a:r>
              <a:rPr lang="de-DE" dirty="0" smtClean="0"/>
              <a:t>14:00</a:t>
            </a:r>
            <a:endParaRPr lang="de-DE" dirty="0"/>
          </a:p>
          <a:p>
            <a:r>
              <a:rPr lang="de-DE" dirty="0"/>
              <a:t>In der Küche arbeiten</a:t>
            </a:r>
          </a:p>
          <a:p>
            <a:r>
              <a:rPr lang="de-DE" dirty="0"/>
              <a:t>Gemüse schneiden</a:t>
            </a:r>
          </a:p>
          <a:p>
            <a:r>
              <a:rPr lang="de-DE" dirty="0"/>
              <a:t>Kartoffeln schälen</a:t>
            </a:r>
          </a:p>
          <a:p>
            <a:r>
              <a:rPr lang="de-DE" dirty="0"/>
              <a:t>Küchenbereich reinigen</a:t>
            </a:r>
          </a:p>
          <a:p>
            <a:r>
              <a:rPr lang="cs-CZ" dirty="0" smtClean="0"/>
              <a:t>E</a:t>
            </a:r>
            <a:r>
              <a:rPr lang="de-DE" dirty="0" err="1" smtClean="0"/>
              <a:t>nde</a:t>
            </a:r>
            <a:r>
              <a:rPr lang="de-DE" dirty="0" smtClean="0"/>
              <a:t> </a:t>
            </a:r>
            <a:r>
              <a:rPr lang="de-DE" dirty="0"/>
              <a:t>um 22:00 Uhr</a:t>
            </a:r>
            <a:endParaRPr lang="cs-CZ" dirty="0"/>
          </a:p>
        </p:txBody>
      </p:sp>
    </p:spTree>
    <p:extLst>
      <p:ext uri="{BB962C8B-B14F-4D97-AF65-F5344CB8AC3E}">
        <p14:creationId xmlns:p14="http://schemas.microsoft.com/office/powerpoint/2010/main" val="42585758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9. den (9. </a:t>
            </a:r>
            <a:r>
              <a:rPr lang="cs-CZ" dirty="0" err="1" smtClean="0"/>
              <a:t>Tag</a:t>
            </a:r>
            <a:r>
              <a:rPr lang="cs-CZ" dirty="0" smtClean="0"/>
              <a:t>) Petra Holá</a:t>
            </a:r>
            <a:endParaRPr lang="cs-CZ" dirty="0"/>
          </a:p>
        </p:txBody>
      </p:sp>
      <p:sp>
        <p:nvSpPr>
          <p:cNvPr id="3" name="Zástupný symbol pro obsah 2"/>
          <p:cNvSpPr>
            <a:spLocks noGrp="1"/>
          </p:cNvSpPr>
          <p:nvPr>
            <p:ph idx="1"/>
          </p:nvPr>
        </p:nvSpPr>
        <p:spPr>
          <a:xfrm>
            <a:off x="457200" y="1600200"/>
            <a:ext cx="8229600" cy="4925144"/>
          </a:xfrm>
        </p:spPr>
        <p:txBody>
          <a:bodyPr>
            <a:normAutofit fontScale="92500" lnSpcReduction="20000"/>
          </a:bodyPr>
          <a:lstStyle/>
          <a:p>
            <a:r>
              <a:rPr lang="cs-CZ" dirty="0"/>
              <a:t>Nástup na praxi v 9:00 do 12:00</a:t>
            </a:r>
          </a:p>
          <a:p>
            <a:r>
              <a:rPr lang="cs-CZ" dirty="0"/>
              <a:t>Pomoc při </a:t>
            </a:r>
            <a:r>
              <a:rPr lang="cs-CZ" dirty="0" smtClean="0"/>
              <a:t>snídaních. Úklid </a:t>
            </a:r>
            <a:r>
              <a:rPr lang="cs-CZ" dirty="0"/>
              <a:t>restaurace po snídaních</a:t>
            </a:r>
          </a:p>
          <a:p>
            <a:r>
              <a:rPr lang="cs-CZ" dirty="0"/>
              <a:t>12:00 pauza</a:t>
            </a:r>
          </a:p>
          <a:p>
            <a:r>
              <a:rPr lang="cs-CZ" dirty="0"/>
              <a:t>15:00 nástup na praxi</a:t>
            </a:r>
          </a:p>
          <a:p>
            <a:r>
              <a:rPr lang="cs-CZ" dirty="0"/>
              <a:t>Dekorace </a:t>
            </a:r>
            <a:r>
              <a:rPr lang="cs-CZ" dirty="0" smtClean="0"/>
              <a:t>restaurace. Utírání </a:t>
            </a:r>
            <a:r>
              <a:rPr lang="cs-CZ" dirty="0"/>
              <a:t>prachu</a:t>
            </a:r>
          </a:p>
          <a:p>
            <a:r>
              <a:rPr lang="cs-CZ" dirty="0"/>
              <a:t>18:00 konec </a:t>
            </a:r>
            <a:r>
              <a:rPr lang="cs-CZ" dirty="0" smtClean="0"/>
              <a:t>praxe</a:t>
            </a:r>
          </a:p>
          <a:p>
            <a:endParaRPr lang="cs-CZ" dirty="0" smtClean="0"/>
          </a:p>
          <a:p>
            <a:r>
              <a:rPr lang="de-DE" dirty="0"/>
              <a:t>Beginn </a:t>
            </a:r>
            <a:r>
              <a:rPr lang="de-DE" dirty="0" smtClean="0"/>
              <a:t>um </a:t>
            </a:r>
            <a:r>
              <a:rPr lang="de-DE" dirty="0"/>
              <a:t>9:00 bis 12:00 Uhr</a:t>
            </a:r>
          </a:p>
          <a:p>
            <a:r>
              <a:rPr lang="de-DE" dirty="0"/>
              <a:t>Helfen Sie beim Frühstück</a:t>
            </a:r>
          </a:p>
          <a:p>
            <a:r>
              <a:rPr lang="de-DE" dirty="0"/>
              <a:t>Reinigung des Restaurants nach dem Frühstück</a:t>
            </a:r>
          </a:p>
          <a:p>
            <a:r>
              <a:rPr lang="de-DE" dirty="0"/>
              <a:t>12:00 Pause</a:t>
            </a:r>
          </a:p>
          <a:p>
            <a:r>
              <a:rPr lang="de-DE" dirty="0"/>
              <a:t>Beginn um 15:00 Uhr</a:t>
            </a:r>
          </a:p>
          <a:p>
            <a:r>
              <a:rPr lang="de-DE" dirty="0"/>
              <a:t>Restaurant </a:t>
            </a:r>
            <a:r>
              <a:rPr lang="de-DE" dirty="0" smtClean="0"/>
              <a:t>Dekoration</a:t>
            </a:r>
            <a:r>
              <a:rPr lang="cs-CZ" dirty="0" smtClean="0"/>
              <a:t>. </a:t>
            </a:r>
            <a:r>
              <a:rPr lang="de-DE" dirty="0" smtClean="0"/>
              <a:t>Staub </a:t>
            </a:r>
            <a:r>
              <a:rPr lang="de-DE" dirty="0"/>
              <a:t>wischen</a:t>
            </a:r>
          </a:p>
          <a:p>
            <a:r>
              <a:rPr lang="de-DE" dirty="0"/>
              <a:t>18:00 </a:t>
            </a:r>
            <a:r>
              <a:rPr lang="de-DE" dirty="0" smtClean="0"/>
              <a:t>Ende</a:t>
            </a:r>
            <a:endParaRPr lang="cs-CZ" dirty="0"/>
          </a:p>
        </p:txBody>
      </p:sp>
    </p:spTree>
    <p:extLst>
      <p:ext uri="{BB962C8B-B14F-4D97-AF65-F5344CB8AC3E}">
        <p14:creationId xmlns:p14="http://schemas.microsoft.com/office/powerpoint/2010/main" val="25062807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600200"/>
          </a:xfrm>
        </p:spPr>
        <p:txBody>
          <a:bodyPr/>
          <a:lstStyle/>
          <a:p>
            <a:r>
              <a:rPr lang="cs-CZ" sz="4800" dirty="0" smtClean="0"/>
              <a:t>9. den (9. </a:t>
            </a:r>
            <a:r>
              <a:rPr lang="cs-CZ" sz="4800" dirty="0" err="1" smtClean="0"/>
              <a:t>Tag</a:t>
            </a:r>
            <a:r>
              <a:rPr lang="cs-CZ" sz="4800" dirty="0" smtClean="0"/>
              <a:t>) Nicole </a:t>
            </a:r>
            <a:r>
              <a:rPr lang="cs-CZ" sz="4800" dirty="0" err="1" smtClean="0"/>
              <a:t>Přindová</a:t>
            </a:r>
            <a:endParaRPr lang="cs-CZ" sz="4800" dirty="0"/>
          </a:p>
        </p:txBody>
      </p:sp>
      <p:sp>
        <p:nvSpPr>
          <p:cNvPr id="3" name="Zástupný symbol pro obsah 2"/>
          <p:cNvSpPr>
            <a:spLocks noGrp="1"/>
          </p:cNvSpPr>
          <p:nvPr>
            <p:ph idx="1"/>
          </p:nvPr>
        </p:nvSpPr>
        <p:spPr>
          <a:xfrm>
            <a:off x="457200" y="1600200"/>
            <a:ext cx="8229600" cy="4925144"/>
          </a:xfrm>
        </p:spPr>
        <p:txBody>
          <a:bodyPr>
            <a:normAutofit/>
          </a:bodyPr>
          <a:lstStyle/>
          <a:p>
            <a:r>
              <a:rPr lang="cs-CZ" dirty="0"/>
              <a:t>Nástup na praxi v 14:00</a:t>
            </a:r>
          </a:p>
          <a:p>
            <a:r>
              <a:rPr lang="cs-CZ" dirty="0"/>
              <a:t>Příprava </a:t>
            </a:r>
            <a:r>
              <a:rPr lang="cs-CZ" dirty="0" smtClean="0"/>
              <a:t>salátů. Krájení </a:t>
            </a:r>
            <a:r>
              <a:rPr lang="cs-CZ" dirty="0"/>
              <a:t>zeleniny</a:t>
            </a:r>
          </a:p>
          <a:p>
            <a:r>
              <a:rPr lang="cs-CZ" dirty="0"/>
              <a:t>Škrábání brambor</a:t>
            </a:r>
          </a:p>
          <a:p>
            <a:r>
              <a:rPr lang="cs-CZ" dirty="0"/>
              <a:t>Strouhání sýrů</a:t>
            </a:r>
          </a:p>
          <a:p>
            <a:r>
              <a:rPr lang="cs-CZ" dirty="0"/>
              <a:t>Konec praxe v </a:t>
            </a:r>
            <a:r>
              <a:rPr lang="cs-CZ" dirty="0" smtClean="0"/>
              <a:t>18:30</a:t>
            </a:r>
          </a:p>
          <a:p>
            <a:endParaRPr lang="cs-CZ" dirty="0" smtClean="0"/>
          </a:p>
          <a:p>
            <a:r>
              <a:rPr lang="de-DE" dirty="0" smtClean="0"/>
              <a:t>A</a:t>
            </a:r>
            <a:r>
              <a:rPr lang="cs-CZ" dirty="0" err="1" smtClean="0"/>
              <a:t>nfang</a:t>
            </a:r>
            <a:r>
              <a:rPr lang="cs-CZ" dirty="0" smtClean="0"/>
              <a:t> um</a:t>
            </a:r>
            <a:r>
              <a:rPr lang="de-DE" dirty="0" smtClean="0"/>
              <a:t> </a:t>
            </a:r>
            <a:r>
              <a:rPr lang="de-DE" dirty="0"/>
              <a:t>14:00 Uhr</a:t>
            </a:r>
          </a:p>
          <a:p>
            <a:r>
              <a:rPr lang="de-DE" dirty="0"/>
              <a:t>Salate </a:t>
            </a:r>
            <a:r>
              <a:rPr lang="de-DE" dirty="0" smtClean="0"/>
              <a:t>zubereiten</a:t>
            </a:r>
            <a:r>
              <a:rPr lang="cs-CZ" dirty="0" smtClean="0"/>
              <a:t>. </a:t>
            </a:r>
            <a:r>
              <a:rPr lang="de-DE" dirty="0" smtClean="0"/>
              <a:t>Gemüse </a:t>
            </a:r>
            <a:r>
              <a:rPr lang="de-DE" dirty="0"/>
              <a:t>schneiden</a:t>
            </a:r>
          </a:p>
          <a:p>
            <a:r>
              <a:rPr lang="de-DE" dirty="0"/>
              <a:t>Kartoffeln schaben</a:t>
            </a:r>
          </a:p>
          <a:p>
            <a:r>
              <a:rPr lang="de-DE" dirty="0"/>
              <a:t>Käse reiben</a:t>
            </a:r>
          </a:p>
          <a:p>
            <a:r>
              <a:rPr lang="de-DE" dirty="0"/>
              <a:t>Ende </a:t>
            </a:r>
            <a:r>
              <a:rPr lang="de-DE" dirty="0" smtClean="0"/>
              <a:t>um </a:t>
            </a:r>
            <a:r>
              <a:rPr lang="de-DE" dirty="0"/>
              <a:t>18:30 Uhr</a:t>
            </a:r>
            <a:endParaRPr lang="cs-CZ" dirty="0"/>
          </a:p>
          <a:p>
            <a:endParaRPr lang="cs-CZ" dirty="0"/>
          </a:p>
        </p:txBody>
      </p:sp>
      <p:pic>
        <p:nvPicPr>
          <p:cNvPr id="4" name="Obrázek 3"/>
          <p:cNvPicPr>
            <a:picLocks noChangeAspect="1"/>
          </p:cNvPicPr>
          <p:nvPr/>
        </p:nvPicPr>
        <p:blipFill>
          <a:blip r:embed="rId2">
            <a:lum/>
            <a:alphaModFix/>
          </a:blip>
          <a:srcRect/>
          <a:stretch>
            <a:fillRect/>
          </a:stretch>
        </p:blipFill>
        <p:spPr>
          <a:xfrm>
            <a:off x="6723240" y="1700809"/>
            <a:ext cx="1554550" cy="2376263"/>
          </a:xfrm>
          <a:prstGeom prst="rect">
            <a:avLst/>
          </a:prstGeom>
          <a:noFill/>
          <a:ln>
            <a:noFill/>
          </a:ln>
        </p:spPr>
      </p:pic>
    </p:spTree>
    <p:extLst>
      <p:ext uri="{BB962C8B-B14F-4D97-AF65-F5344CB8AC3E}">
        <p14:creationId xmlns:p14="http://schemas.microsoft.com/office/powerpoint/2010/main" val="37057470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10.Den </a:t>
            </a:r>
            <a:endParaRPr lang="cs-CZ" dirty="0"/>
          </a:p>
        </p:txBody>
      </p:sp>
      <p:sp>
        <p:nvSpPr>
          <p:cNvPr id="3" name="Zástupný symbol pro obsah 2"/>
          <p:cNvSpPr>
            <a:spLocks noGrp="1"/>
          </p:cNvSpPr>
          <p:nvPr>
            <p:ph idx="1"/>
          </p:nvPr>
        </p:nvSpPr>
        <p:spPr>
          <a:xfrm>
            <a:off x="457200" y="2636912"/>
            <a:ext cx="8229600" cy="3489251"/>
          </a:xfrm>
        </p:spPr>
        <p:txBody>
          <a:bodyPr/>
          <a:lstStyle/>
          <a:p>
            <a:r>
              <a:rPr lang="cs-CZ" dirty="0" smtClean="0"/>
              <a:t>Závěrečné práce</a:t>
            </a:r>
          </a:p>
          <a:p>
            <a:r>
              <a:rPr lang="cs-CZ" dirty="0" smtClean="0"/>
              <a:t>Odjezd domů</a:t>
            </a:r>
          </a:p>
          <a:p>
            <a:endParaRPr lang="cs-CZ" dirty="0"/>
          </a:p>
          <a:p>
            <a:r>
              <a:rPr lang="cs-CZ" dirty="0" err="1"/>
              <a:t>Abschlussarbeiten</a:t>
            </a:r>
            <a:endParaRPr lang="cs-CZ" dirty="0"/>
          </a:p>
          <a:p>
            <a:r>
              <a:rPr lang="cs-CZ" dirty="0" err="1" smtClean="0"/>
              <a:t>Fahrt</a:t>
            </a:r>
            <a:r>
              <a:rPr lang="cs-CZ" dirty="0" smtClean="0"/>
              <a:t> nach </a:t>
            </a:r>
            <a:r>
              <a:rPr lang="cs-CZ" dirty="0" err="1" smtClean="0"/>
              <a:t>Hause</a:t>
            </a:r>
            <a:endParaRPr lang="cs-CZ" dirty="0"/>
          </a:p>
        </p:txBody>
      </p:sp>
    </p:spTree>
    <p:extLst>
      <p:ext uri="{BB962C8B-B14F-4D97-AF65-F5344CB8AC3E}">
        <p14:creationId xmlns:p14="http://schemas.microsoft.com/office/powerpoint/2010/main" val="1205949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66404" y="2280210"/>
            <a:ext cx="6211192" cy="330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60206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ctrTitle"/>
          </p:nvPr>
        </p:nvSpPr>
        <p:spPr>
          <a:xfrm>
            <a:off x="107504" y="609600"/>
            <a:ext cx="8928992" cy="6059759"/>
          </a:xfrm>
        </p:spPr>
        <p:txBody>
          <a:bodyPr/>
          <a:lstStyle/>
          <a:p>
            <a:pPr lvl="0"/>
            <a:r>
              <a:rPr lang="cs-CZ" dirty="0"/>
              <a:t>STÁŽ </a:t>
            </a:r>
            <a:r>
              <a:rPr lang="cs-CZ" dirty="0" smtClean="0"/>
              <a:t>V CHAMU</a:t>
            </a:r>
            <a:br>
              <a:rPr lang="cs-CZ" dirty="0" smtClean="0"/>
            </a:br>
            <a:r>
              <a:rPr lang="cs-CZ" sz="6600" dirty="0" smtClean="0"/>
              <a:t>Praktikum D in </a:t>
            </a:r>
            <a:r>
              <a:rPr lang="cs-CZ" sz="6600" dirty="0" err="1" smtClean="0"/>
              <a:t>Cham</a:t>
            </a:r>
            <a:r>
              <a:rPr lang="cs-CZ" dirty="0" smtClean="0"/>
              <a:t/>
            </a:r>
            <a:br>
              <a:rPr lang="cs-CZ" dirty="0" smtClean="0"/>
            </a:br>
            <a:r>
              <a:rPr lang="cs-CZ" dirty="0" smtClean="0"/>
              <a:t> </a:t>
            </a:r>
            <a:r>
              <a:rPr lang="cs-CZ" sz="4800" dirty="0"/>
              <a:t>PROCURAND  </a:t>
            </a:r>
            <a:r>
              <a:rPr lang="cs-CZ" sz="4800" dirty="0" err="1"/>
              <a:t>Pflegestift</a:t>
            </a:r>
            <a:r>
              <a:rPr lang="cs-CZ" sz="4800" dirty="0"/>
              <a:t> ,,</a:t>
            </a:r>
            <a:r>
              <a:rPr lang="cs-CZ" sz="4800" dirty="0" err="1"/>
              <a:t>Pfarrer</a:t>
            </a:r>
            <a:r>
              <a:rPr lang="cs-CZ" sz="4800" dirty="0"/>
              <a:t> Lukas</a:t>
            </a:r>
            <a:r>
              <a:rPr lang="cs-CZ" sz="4800" dirty="0" smtClean="0"/>
              <a:t>‘‘</a:t>
            </a:r>
            <a:br>
              <a:rPr lang="cs-CZ" sz="4800" dirty="0" smtClean="0"/>
            </a:br>
            <a:r>
              <a:rPr lang="cs-CZ" sz="4800" dirty="0"/>
              <a:t/>
            </a:r>
            <a:br>
              <a:rPr lang="cs-CZ" sz="4800" dirty="0"/>
            </a:br>
            <a:r>
              <a:rPr lang="cs-CZ" sz="4800" dirty="0" smtClean="0"/>
              <a:t>(REZICENCE SENIORŮ)</a:t>
            </a:r>
            <a:endParaRPr lang="cs-CZ" sz="4800" dirty="0"/>
          </a:p>
        </p:txBody>
      </p:sp>
    </p:spTree>
    <p:extLst>
      <p:ext uri="{BB962C8B-B14F-4D97-AF65-F5344CB8AC3E}">
        <p14:creationId xmlns:p14="http://schemas.microsoft.com/office/powerpoint/2010/main" val="554232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457200" y="0"/>
            <a:ext cx="8229600" cy="1063410"/>
          </a:xfrm>
        </p:spPr>
        <p:txBody>
          <a:bodyPr/>
          <a:lstStyle/>
          <a:p>
            <a:pPr lvl="0"/>
            <a:r>
              <a:rPr lang="cs-CZ" dirty="0"/>
              <a:t>CHAM</a:t>
            </a:r>
          </a:p>
        </p:txBody>
      </p:sp>
      <p:sp>
        <p:nvSpPr>
          <p:cNvPr id="3" name="Zástupný symbol pro obsah 2"/>
          <p:cNvSpPr txBox="1">
            <a:spLocks noGrp="1"/>
          </p:cNvSpPr>
          <p:nvPr>
            <p:ph idx="1"/>
          </p:nvPr>
        </p:nvSpPr>
        <p:spPr>
          <a:xfrm>
            <a:off x="3440938" y="1408532"/>
            <a:ext cx="5235518" cy="4856204"/>
          </a:xfrm>
        </p:spPr>
        <p:txBody>
          <a:bodyPr>
            <a:normAutofit lnSpcReduction="10000"/>
          </a:bodyPr>
          <a:lstStyle/>
          <a:p>
            <a:pPr lvl="0"/>
            <a:r>
              <a:rPr lang="cs-CZ" dirty="0" err="1"/>
              <a:t>Cham</a:t>
            </a:r>
            <a:r>
              <a:rPr lang="cs-CZ" dirty="0"/>
              <a:t> je německé město, </a:t>
            </a:r>
            <a:r>
              <a:rPr lang="cs-CZ" dirty="0" smtClean="0"/>
              <a:t>leží v Bavorsku. </a:t>
            </a:r>
            <a:r>
              <a:rPr lang="cs-CZ" dirty="0"/>
              <a:t>V současnosti zde žije přibližně 17 000 obyvatel a rozloha 80,67 km². První zmínka o </a:t>
            </a:r>
            <a:r>
              <a:rPr lang="cs-CZ" dirty="0" err="1"/>
              <a:t>Chamu</a:t>
            </a:r>
            <a:r>
              <a:rPr lang="cs-CZ" dirty="0"/>
              <a:t> jako městě pochází z roku 976</a:t>
            </a:r>
            <a:r>
              <a:rPr lang="cs-CZ" dirty="0" smtClean="0"/>
              <a:t>.</a:t>
            </a:r>
          </a:p>
          <a:p>
            <a:pPr lvl="0"/>
            <a:endParaRPr lang="cs-CZ" dirty="0" smtClean="0"/>
          </a:p>
          <a:p>
            <a:pPr lvl="0"/>
            <a:r>
              <a:rPr lang="de-DE" dirty="0"/>
              <a:t>Cham ist eine deutsche Stadt, </a:t>
            </a:r>
            <a:r>
              <a:rPr lang="cs-CZ" dirty="0" err="1" smtClean="0"/>
              <a:t>liegt</a:t>
            </a:r>
            <a:r>
              <a:rPr lang="cs-CZ" dirty="0" smtClean="0"/>
              <a:t> in </a:t>
            </a:r>
            <a:r>
              <a:rPr lang="de-DE" dirty="0" smtClean="0"/>
              <a:t>Bayern</a:t>
            </a:r>
            <a:r>
              <a:rPr lang="de-DE" dirty="0"/>
              <a:t>. Derzeit leben hier etwa 17 000 Einwohner auf einer Fläche von 80,67 km². Die erste Erwähnung von Cham als Stadt stammt aus dem Jahr 976.</a:t>
            </a:r>
            <a:endParaRPr lang="cs-CZ" dirty="0"/>
          </a:p>
          <a:p>
            <a:pPr lvl="0"/>
            <a:endParaRPr lang="cs-CZ" dirty="0"/>
          </a:p>
          <a:p>
            <a:pPr lvl="0"/>
            <a:endParaRPr lang="cs-CZ" dirty="0"/>
          </a:p>
          <a:p>
            <a:pPr lvl="0"/>
            <a:endParaRPr lang="cs-CZ" dirty="0"/>
          </a:p>
        </p:txBody>
      </p:sp>
      <p:pic>
        <p:nvPicPr>
          <p:cNvPr id="4" name="Obrázek 4"/>
          <p:cNvPicPr>
            <a:picLocks noChangeAspect="1"/>
          </p:cNvPicPr>
          <p:nvPr/>
        </p:nvPicPr>
        <p:blipFill>
          <a:blip r:embed="rId2"/>
          <a:stretch>
            <a:fillRect/>
          </a:stretch>
        </p:blipFill>
        <p:spPr>
          <a:xfrm>
            <a:off x="484587" y="1408532"/>
            <a:ext cx="2731616" cy="4856204"/>
          </a:xfrm>
          <a:prstGeom prst="rect">
            <a:avLst/>
          </a:prstGeom>
          <a:noFill/>
          <a:ln>
            <a:noFill/>
          </a:ln>
        </p:spPr>
      </p:pic>
      <p:sp>
        <p:nvSpPr>
          <p:cNvPr id="7" name="Zástupný symbol pro číslo snímku 7"/>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1369838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cs-CZ" altLang="en-US" sz="4000" dirty="0" smtClean="0">
                <a:latin typeface="Book Antiqua" panose="02040602050305030304" pitchFamily="18" charset="0"/>
              </a:rPr>
              <a:t>První </a:t>
            </a:r>
            <a:r>
              <a:rPr lang="cs-CZ" altLang="en-US" sz="4000" dirty="0">
                <a:latin typeface="Book Antiqua" panose="02040602050305030304" pitchFamily="18" charset="0"/>
              </a:rPr>
              <a:t>dojem. </a:t>
            </a:r>
            <a:r>
              <a:rPr lang="cs-CZ" altLang="en-US" sz="4000" dirty="0" err="1">
                <a:latin typeface="Book Antiqua" panose="02040602050305030304" pitchFamily="18" charset="0"/>
              </a:rPr>
              <a:t>Erster</a:t>
            </a:r>
            <a:r>
              <a:rPr lang="cs-CZ" altLang="en-US" sz="4000" dirty="0">
                <a:latin typeface="Book Antiqua" panose="02040602050305030304" pitchFamily="18" charset="0"/>
              </a:rPr>
              <a:t> </a:t>
            </a:r>
            <a:r>
              <a:rPr lang="cs-CZ" altLang="en-US" sz="4000" dirty="0" err="1" smtClean="0">
                <a:latin typeface="Book Antiqua" panose="02040602050305030304" pitchFamily="18" charset="0"/>
              </a:rPr>
              <a:t>Eindruck</a:t>
            </a:r>
            <a:r>
              <a:rPr lang="cs-CZ" altLang="en-US" sz="4000" dirty="0" smtClean="0">
                <a:latin typeface="Book Antiqua" panose="02040602050305030304" pitchFamily="18" charset="0"/>
              </a:rPr>
              <a:t>.</a:t>
            </a:r>
          </a:p>
        </p:txBody>
      </p:sp>
      <p:sp>
        <p:nvSpPr>
          <p:cNvPr id="3075" name="Rectangle 3"/>
          <p:cNvSpPr>
            <a:spLocks noGrp="1" noChangeArrowheads="1"/>
          </p:cNvSpPr>
          <p:nvPr>
            <p:ph type="body" idx="1"/>
          </p:nvPr>
        </p:nvSpPr>
        <p:spPr/>
        <p:txBody>
          <a:bodyPr/>
          <a:lstStyle/>
          <a:p>
            <a:pPr eaLnBrk="1" hangingPunct="1"/>
            <a:r>
              <a:rPr lang="cs-CZ" altLang="cs-CZ" dirty="0" smtClean="0">
                <a:latin typeface="Book Antiqua" panose="02040602050305030304" pitchFamily="18" charset="0"/>
              </a:rPr>
              <a:t>Po příjezdu do hotelu jsme byli mile přivítáni. </a:t>
            </a:r>
          </a:p>
          <a:p>
            <a:pPr eaLnBrk="1" hangingPunct="1"/>
            <a:r>
              <a:rPr lang="cs-CZ" altLang="cs-CZ" dirty="0" smtClean="0">
                <a:latin typeface="Book Antiqua" panose="02040602050305030304" pitchFamily="18" charset="0"/>
              </a:rPr>
              <a:t>Byl nám ukázán náš pokoj a naše </a:t>
            </a:r>
            <a:br>
              <a:rPr lang="cs-CZ" altLang="cs-CZ" dirty="0" smtClean="0">
                <a:latin typeface="Book Antiqua" panose="02040602050305030304" pitchFamily="18" charset="0"/>
              </a:rPr>
            </a:br>
            <a:r>
              <a:rPr lang="cs-CZ" altLang="cs-CZ" dirty="0" smtClean="0">
                <a:latin typeface="Book Antiqua" panose="02040602050305030304" pitchFamily="18" charset="0"/>
              </a:rPr>
              <a:t>pracoviště. </a:t>
            </a:r>
          </a:p>
          <a:p>
            <a:pPr eaLnBrk="1" hangingPunct="1"/>
            <a:r>
              <a:rPr lang="cs-CZ" altLang="cs-CZ" dirty="0" smtClean="0">
                <a:latin typeface="Book Antiqua" panose="02040602050305030304" pitchFamily="18" charset="0"/>
              </a:rPr>
              <a:t>Hotel je velice luxusně zařízen.</a:t>
            </a:r>
          </a:p>
          <a:p>
            <a:pPr eaLnBrk="1" hangingPunct="1"/>
            <a:endParaRPr lang="cs-CZ" altLang="cs-CZ" dirty="0">
              <a:latin typeface="Book Antiqua" panose="02040602050305030304" pitchFamily="18" charset="0"/>
            </a:endParaRPr>
          </a:p>
          <a:p>
            <a:r>
              <a:rPr lang="de-DE" altLang="cs-CZ" dirty="0">
                <a:latin typeface="Book Antiqua" panose="02040602050305030304" pitchFamily="18" charset="0"/>
              </a:rPr>
              <a:t>Bei der Ankunft im Hotel wurden wir freundlich empfangen.</a:t>
            </a:r>
          </a:p>
          <a:p>
            <a:r>
              <a:rPr lang="de-DE" altLang="cs-CZ" dirty="0">
                <a:latin typeface="Book Antiqua" panose="02040602050305030304" pitchFamily="18" charset="0"/>
              </a:rPr>
              <a:t>Uns wurde unser Zimmer und unser Arbeitsplatz gezeigt.</a:t>
            </a:r>
          </a:p>
          <a:p>
            <a:r>
              <a:rPr lang="de-DE" altLang="cs-CZ" dirty="0">
                <a:latin typeface="Book Antiqua" panose="02040602050305030304" pitchFamily="18" charset="0"/>
              </a:rPr>
              <a:t>Das Hotel ist sehr luxuriös eingerichtet.</a:t>
            </a:r>
            <a:endParaRPr lang="cs-CZ" altLang="cs-CZ" dirty="0" smtClean="0">
              <a:latin typeface="Book Antiqua" panose="02040602050305030304" pitchFamily="18" charset="0"/>
            </a:endParaRPr>
          </a:p>
          <a:p>
            <a:pPr eaLnBrk="1" hangingPunct="1"/>
            <a:endParaRPr lang="en-US" altLang="cs-CZ" dirty="0" smtClean="0"/>
          </a:p>
          <a:p>
            <a:pPr marL="0" indent="0" eaLnBrk="1" hangingPunct="1">
              <a:buNone/>
            </a:pPr>
            <a:endParaRPr lang="en-US" altLang="cs-CZ" dirty="0" smtClean="0"/>
          </a:p>
        </p:txBody>
      </p:sp>
    </p:spTree>
    <p:extLst>
      <p:ext uri="{BB962C8B-B14F-4D97-AF65-F5344CB8AC3E}">
        <p14:creationId xmlns:p14="http://schemas.microsoft.com/office/powerpoint/2010/main" val="123230949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dirty="0" smtClean="0"/>
              <a:t>NAŠE UBYTOVÁNÍ</a:t>
            </a:r>
            <a:br>
              <a:rPr lang="cs-CZ" dirty="0" smtClean="0"/>
            </a:br>
            <a:r>
              <a:rPr lang="cs-CZ" dirty="0" err="1" smtClean="0"/>
              <a:t>Unsere</a:t>
            </a:r>
            <a:r>
              <a:rPr lang="cs-CZ" dirty="0" smtClean="0"/>
              <a:t> </a:t>
            </a:r>
            <a:r>
              <a:rPr lang="cs-CZ" dirty="0" err="1" smtClean="0"/>
              <a:t>Unterkunft</a:t>
            </a:r>
            <a:endParaRPr lang="cs-CZ" dirty="0"/>
          </a:p>
        </p:txBody>
      </p:sp>
      <p:sp>
        <p:nvSpPr>
          <p:cNvPr id="3" name="Zástupný symbol pro obsah 2"/>
          <p:cNvSpPr txBox="1">
            <a:spLocks noGrp="1"/>
          </p:cNvSpPr>
          <p:nvPr>
            <p:ph idx="1"/>
          </p:nvPr>
        </p:nvSpPr>
        <p:spPr>
          <a:xfrm>
            <a:off x="5468165" y="1853252"/>
            <a:ext cx="3675835" cy="5004748"/>
          </a:xfrm>
        </p:spPr>
        <p:txBody>
          <a:bodyPr>
            <a:normAutofit fontScale="85000" lnSpcReduction="10000"/>
          </a:bodyPr>
          <a:lstStyle/>
          <a:p>
            <a:pPr lvl="0">
              <a:lnSpc>
                <a:spcPct val="90000"/>
              </a:lnSpc>
            </a:pPr>
            <a:r>
              <a:rPr lang="cs-CZ" dirty="0"/>
              <a:t>Hotel </a:t>
            </a:r>
            <a:r>
              <a:rPr lang="cs-CZ" dirty="0" err="1"/>
              <a:t>Gasthof</a:t>
            </a:r>
            <a:r>
              <a:rPr lang="cs-CZ" dirty="0"/>
              <a:t> - ,,NEUE POST,, se nachází v městě </a:t>
            </a:r>
            <a:r>
              <a:rPr lang="cs-CZ" dirty="0" err="1"/>
              <a:t>Cham</a:t>
            </a:r>
            <a:r>
              <a:rPr lang="cs-CZ" dirty="0"/>
              <a:t>, kde je toho mnoho k vidění a lze se všude podívat pěšky</a:t>
            </a:r>
            <a:r>
              <a:rPr lang="cs-CZ" dirty="0" smtClean="0"/>
              <a:t>.</a:t>
            </a:r>
            <a:endParaRPr lang="cs-CZ" dirty="0"/>
          </a:p>
          <a:p>
            <a:pPr lvl="0">
              <a:lnSpc>
                <a:spcPct val="90000"/>
              </a:lnSpc>
            </a:pPr>
            <a:r>
              <a:rPr lang="cs-CZ" dirty="0" smtClean="0"/>
              <a:t>Hotel </a:t>
            </a:r>
            <a:r>
              <a:rPr lang="cs-CZ" dirty="0"/>
              <a:t>nabízí 22 dvoulůžkových a  5 jednolůžkových pokojů. </a:t>
            </a:r>
            <a:endParaRPr lang="cs-CZ" dirty="0" smtClean="0"/>
          </a:p>
          <a:p>
            <a:pPr lvl="0">
              <a:lnSpc>
                <a:spcPct val="90000"/>
              </a:lnSpc>
            </a:pPr>
            <a:endParaRPr lang="cs-CZ" dirty="0" smtClean="0"/>
          </a:p>
          <a:p>
            <a:pPr lvl="0">
              <a:lnSpc>
                <a:spcPct val="90000"/>
              </a:lnSpc>
            </a:pPr>
            <a:r>
              <a:rPr lang="de-DE" dirty="0"/>
              <a:t>Das Hotel Gasthof - "NEUE POST" befindet sich in Cham, wo es viel zu sehen gibt und überall </a:t>
            </a:r>
            <a:r>
              <a:rPr lang="cs-CZ" dirty="0" smtClean="0"/>
              <a:t>man </a:t>
            </a:r>
            <a:r>
              <a:rPr lang="cs-CZ" dirty="0" err="1" smtClean="0"/>
              <a:t>zu</a:t>
            </a:r>
            <a:r>
              <a:rPr lang="cs-CZ" dirty="0" smtClean="0"/>
              <a:t> </a:t>
            </a:r>
            <a:r>
              <a:rPr lang="cs-CZ" dirty="0" err="1" smtClean="0"/>
              <a:t>Fuß</a:t>
            </a:r>
            <a:r>
              <a:rPr lang="cs-CZ" dirty="0" smtClean="0"/>
              <a:t> </a:t>
            </a:r>
            <a:r>
              <a:rPr lang="cs-CZ" dirty="0" err="1" smtClean="0"/>
              <a:t>gehen</a:t>
            </a:r>
            <a:r>
              <a:rPr lang="cs-CZ" dirty="0" smtClean="0"/>
              <a:t> </a:t>
            </a:r>
            <a:r>
              <a:rPr lang="de-DE" dirty="0" smtClean="0"/>
              <a:t>kann.</a:t>
            </a:r>
            <a:endParaRPr lang="de-DE" dirty="0"/>
          </a:p>
          <a:p>
            <a:pPr lvl="0">
              <a:lnSpc>
                <a:spcPct val="90000"/>
              </a:lnSpc>
            </a:pPr>
            <a:r>
              <a:rPr lang="de-DE" dirty="0" smtClean="0"/>
              <a:t>Das </a:t>
            </a:r>
            <a:r>
              <a:rPr lang="de-DE" dirty="0"/>
              <a:t>Hotel bietet 22 Doppelzimmer und </a:t>
            </a:r>
            <a:r>
              <a:rPr lang="de-DE" dirty="0" smtClean="0"/>
              <a:t>5 </a:t>
            </a:r>
            <a:r>
              <a:rPr lang="de-DE" dirty="0"/>
              <a:t>Einzelzimmer.</a:t>
            </a:r>
            <a:endParaRPr lang="cs-CZ" dirty="0"/>
          </a:p>
          <a:p>
            <a:pPr lvl="0">
              <a:lnSpc>
                <a:spcPct val="90000"/>
              </a:lnSpc>
            </a:pPr>
            <a:endParaRPr lang="cs-CZ" dirty="0"/>
          </a:p>
        </p:txBody>
      </p:sp>
      <p:pic>
        <p:nvPicPr>
          <p:cNvPr id="4" name="Obrázek 4"/>
          <p:cNvPicPr>
            <a:picLocks noChangeAspect="1"/>
          </p:cNvPicPr>
          <p:nvPr/>
        </p:nvPicPr>
        <p:blipFill>
          <a:blip r:embed="rId2"/>
          <a:stretch>
            <a:fillRect/>
          </a:stretch>
        </p:blipFill>
        <p:spPr>
          <a:xfrm>
            <a:off x="2749702" y="1846156"/>
            <a:ext cx="2523311" cy="4485881"/>
          </a:xfrm>
          <a:prstGeom prst="rect">
            <a:avLst/>
          </a:prstGeom>
          <a:noFill/>
          <a:ln>
            <a:noFill/>
          </a:ln>
        </p:spPr>
      </p:pic>
      <p:pic>
        <p:nvPicPr>
          <p:cNvPr id="5" name="Zástupný symbol pro obsah 6"/>
          <p:cNvPicPr>
            <a:picLocks noChangeAspect="1"/>
          </p:cNvPicPr>
          <p:nvPr/>
        </p:nvPicPr>
        <p:blipFill>
          <a:blip r:embed="rId3"/>
          <a:stretch>
            <a:fillRect/>
          </a:stretch>
        </p:blipFill>
        <p:spPr>
          <a:xfrm>
            <a:off x="484586" y="1853252"/>
            <a:ext cx="2069957" cy="4478795"/>
          </a:xfrm>
          <a:prstGeom prst="rect">
            <a:avLst/>
          </a:prstGeom>
          <a:noFill/>
          <a:ln>
            <a:noFill/>
          </a:ln>
        </p:spPr>
      </p:pic>
      <p:sp>
        <p:nvSpPr>
          <p:cNvPr id="8" name="Zástupný symbol pro číslo snímku 8"/>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2580663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dirty="0" smtClean="0"/>
              <a:t>UBYTOVÁNÍ UNTERKUNFT</a:t>
            </a:r>
            <a:endParaRPr lang="cs-CZ" dirty="0"/>
          </a:p>
        </p:txBody>
      </p:sp>
      <p:sp>
        <p:nvSpPr>
          <p:cNvPr id="3" name="Zástupný symbol pro obsah 2"/>
          <p:cNvSpPr txBox="1">
            <a:spLocks noGrp="1"/>
          </p:cNvSpPr>
          <p:nvPr>
            <p:ph idx="1"/>
          </p:nvPr>
        </p:nvSpPr>
        <p:spPr>
          <a:xfrm>
            <a:off x="4139952" y="1637370"/>
            <a:ext cx="4824536" cy="5031990"/>
          </a:xfrm>
        </p:spPr>
        <p:txBody>
          <a:bodyPr>
            <a:normAutofit fontScale="92500" lnSpcReduction="10000"/>
          </a:bodyPr>
          <a:lstStyle/>
          <a:p>
            <a:pPr lvl="0"/>
            <a:r>
              <a:rPr lang="cs-CZ" dirty="0"/>
              <a:t>Vedle hotelu se nachází krásné posezení, které v nočních hodinách svítí. </a:t>
            </a:r>
            <a:r>
              <a:rPr lang="cs-CZ" dirty="0" smtClean="0"/>
              <a:t>Je </a:t>
            </a:r>
            <a:r>
              <a:rPr lang="cs-CZ" dirty="0"/>
              <a:t>situováno do kruhu. Uprostřed kruhu jsou v dlažbě díry, ze kterých přes den stříká voda jako z fontány</a:t>
            </a:r>
            <a:r>
              <a:rPr lang="cs-CZ" dirty="0" smtClean="0"/>
              <a:t>.</a:t>
            </a:r>
          </a:p>
          <a:p>
            <a:pPr marL="0" lvl="0" indent="0">
              <a:buNone/>
            </a:pPr>
            <a:endParaRPr lang="cs-CZ" dirty="0" smtClean="0"/>
          </a:p>
          <a:p>
            <a:pPr lvl="0"/>
            <a:r>
              <a:rPr lang="de-DE" dirty="0"/>
              <a:t>Neben dem Hotel gibt es einen schönen Sitzbereich, der nachts </a:t>
            </a:r>
            <a:r>
              <a:rPr lang="de-DE" dirty="0" smtClean="0"/>
              <a:t>leuchtet.</a:t>
            </a:r>
            <a:r>
              <a:rPr lang="cs-CZ" dirty="0" smtClean="0"/>
              <a:t> </a:t>
            </a:r>
            <a:r>
              <a:rPr lang="de-DE" dirty="0" smtClean="0"/>
              <a:t>Es </a:t>
            </a:r>
            <a:r>
              <a:rPr lang="de-DE" dirty="0"/>
              <a:t>befindet sich in einem Kreis. In der Mitte des Kreises befinden sich Löcher auf dem Bürgersteig, aus denen Wasser spritzt wie ein Brunnen.</a:t>
            </a:r>
            <a:endParaRPr lang="cs-CZ" dirty="0"/>
          </a:p>
        </p:txBody>
      </p:sp>
      <p:pic>
        <p:nvPicPr>
          <p:cNvPr id="4" name="Obrázek 11"/>
          <p:cNvPicPr>
            <a:picLocks noChangeAspect="1"/>
          </p:cNvPicPr>
          <p:nvPr/>
        </p:nvPicPr>
        <p:blipFill>
          <a:blip r:embed="rId2"/>
          <a:stretch>
            <a:fillRect/>
          </a:stretch>
        </p:blipFill>
        <p:spPr>
          <a:xfrm>
            <a:off x="484586" y="1637370"/>
            <a:ext cx="3655366" cy="4611026"/>
          </a:xfrm>
          <a:prstGeom prst="rect">
            <a:avLst/>
          </a:prstGeom>
          <a:noFill/>
          <a:ln>
            <a:noFill/>
          </a:ln>
        </p:spPr>
      </p:pic>
      <p:sp>
        <p:nvSpPr>
          <p:cNvPr id="7" name="Zástupný symbol pro číslo snímku 14"/>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1900386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0" y="0"/>
            <a:ext cx="9144000" cy="1600200"/>
          </a:xfrm>
        </p:spPr>
        <p:txBody>
          <a:bodyPr/>
          <a:lstStyle/>
          <a:p>
            <a:pPr lvl="0"/>
            <a:r>
              <a:rPr lang="cs-CZ" sz="4400" dirty="0" smtClean="0"/>
              <a:t>STRAVOVÁNÍ VERPFLEGUNG</a:t>
            </a:r>
            <a:endParaRPr lang="cs-CZ" sz="4400" dirty="0"/>
          </a:p>
        </p:txBody>
      </p:sp>
      <p:sp>
        <p:nvSpPr>
          <p:cNvPr id="3" name="Zástupný symbol pro obsah 2"/>
          <p:cNvSpPr txBox="1">
            <a:spLocks noGrp="1"/>
          </p:cNvSpPr>
          <p:nvPr>
            <p:ph idx="1"/>
          </p:nvPr>
        </p:nvSpPr>
        <p:spPr>
          <a:xfrm>
            <a:off x="4572001" y="1872362"/>
            <a:ext cx="4392488" cy="4985638"/>
          </a:xfrm>
        </p:spPr>
        <p:txBody>
          <a:bodyPr>
            <a:normAutofit fontScale="92500" lnSpcReduction="20000"/>
          </a:bodyPr>
          <a:lstStyle/>
          <a:p>
            <a:pPr lvl="0"/>
            <a:r>
              <a:rPr lang="cs-CZ" dirty="0"/>
              <a:t>Jídlo jsme dostávaly dvakrát denně. Podle směn jsme si domlouvaly buď snídani a oběd, nebo oběd a večeři.</a:t>
            </a:r>
          </a:p>
          <a:p>
            <a:pPr marL="0" lvl="0" indent="0">
              <a:buNone/>
            </a:pPr>
            <a:r>
              <a:rPr lang="cs-CZ" dirty="0" smtClean="0"/>
              <a:t>Obsluha </a:t>
            </a:r>
            <a:r>
              <a:rPr lang="cs-CZ" dirty="0"/>
              <a:t>hotelu nám v čase jídel vycházela velmi vstříc</a:t>
            </a:r>
            <a:r>
              <a:rPr lang="cs-CZ" dirty="0" smtClean="0"/>
              <a:t>.</a:t>
            </a:r>
          </a:p>
          <a:p>
            <a:pPr marL="0" lvl="0" indent="0">
              <a:buNone/>
            </a:pPr>
            <a:endParaRPr lang="cs-CZ" dirty="0" smtClean="0"/>
          </a:p>
          <a:p>
            <a:pPr lvl="0"/>
            <a:r>
              <a:rPr lang="de-DE" dirty="0"/>
              <a:t>Wir bekamen zweimal am Tag Essen. Je nach Schicht </a:t>
            </a:r>
            <a:r>
              <a:rPr lang="cs-CZ" dirty="0" err="1" smtClean="0"/>
              <a:t>bekamen</a:t>
            </a:r>
            <a:r>
              <a:rPr lang="de-DE" dirty="0" smtClean="0"/>
              <a:t> </a:t>
            </a:r>
            <a:r>
              <a:rPr lang="de-DE" dirty="0"/>
              <a:t>wir entweder Frühstück und Mittagessen oder Mittag- und Abendessen.</a:t>
            </a:r>
          </a:p>
          <a:p>
            <a:pPr marL="0" lvl="0" indent="0">
              <a:buNone/>
            </a:pPr>
            <a:r>
              <a:rPr lang="de-DE" dirty="0" smtClean="0"/>
              <a:t>Das </a:t>
            </a:r>
            <a:r>
              <a:rPr lang="de-DE" dirty="0"/>
              <a:t>Hotelpersonal war sehr zuvorkommend für unsere </a:t>
            </a:r>
            <a:r>
              <a:rPr lang="cs-CZ" dirty="0" err="1" smtClean="0"/>
              <a:t>Zeitbedingen</a:t>
            </a:r>
            <a:r>
              <a:rPr lang="cs-CZ" dirty="0" smtClean="0"/>
              <a:t>.</a:t>
            </a:r>
            <a:endParaRPr lang="cs-CZ" dirty="0"/>
          </a:p>
        </p:txBody>
      </p:sp>
      <p:pic>
        <p:nvPicPr>
          <p:cNvPr id="4" name="Obrázek 4"/>
          <p:cNvPicPr>
            <a:picLocks noChangeAspect="1"/>
          </p:cNvPicPr>
          <p:nvPr/>
        </p:nvPicPr>
        <p:blipFill>
          <a:blip r:embed="rId2"/>
          <a:stretch>
            <a:fillRect/>
          </a:stretch>
        </p:blipFill>
        <p:spPr>
          <a:xfrm>
            <a:off x="2555776" y="1853251"/>
            <a:ext cx="1841515" cy="4413324"/>
          </a:xfrm>
          <a:prstGeom prst="rect">
            <a:avLst/>
          </a:prstGeom>
          <a:noFill/>
          <a:ln>
            <a:noFill/>
          </a:ln>
        </p:spPr>
      </p:pic>
      <p:pic>
        <p:nvPicPr>
          <p:cNvPr id="5" name="Obrázek 6"/>
          <p:cNvPicPr>
            <a:picLocks noChangeAspect="1"/>
          </p:cNvPicPr>
          <p:nvPr/>
        </p:nvPicPr>
        <p:blipFill>
          <a:blip r:embed="rId3"/>
          <a:stretch>
            <a:fillRect/>
          </a:stretch>
        </p:blipFill>
        <p:spPr>
          <a:xfrm>
            <a:off x="484587" y="1853251"/>
            <a:ext cx="1927174" cy="4413324"/>
          </a:xfrm>
          <a:prstGeom prst="rect">
            <a:avLst/>
          </a:prstGeom>
          <a:noFill/>
          <a:ln>
            <a:noFill/>
          </a:ln>
        </p:spPr>
      </p:pic>
      <p:sp>
        <p:nvSpPr>
          <p:cNvPr id="6" name="Zástupný symbol pro datum 7"/>
          <p:cNvSpPr txBox="1"/>
          <p:nvPr/>
        </p:nvSpPr>
        <p:spPr>
          <a:xfrm rot="5400013">
            <a:off x="7492897" y="1828797"/>
            <a:ext cx="990596" cy="228597"/>
          </a:xfrm>
          <a:prstGeom prst="rect">
            <a:avLst/>
          </a:prstGeom>
          <a:noFill/>
          <a:ln>
            <a:noFill/>
          </a:ln>
        </p:spPr>
        <p:txBody>
          <a:bodyPr vert="horz" wrap="square" lIns="91440" tIns="45720" rIns="91440" bIns="45720" anchor="t"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Century Gothic"/>
              </a:rPr>
              <a:t>6/6/2017</a:t>
            </a:r>
          </a:p>
        </p:txBody>
      </p:sp>
      <p:sp>
        <p:nvSpPr>
          <p:cNvPr id="7" name="Zástupný symbol pro zápatí 8"/>
          <p:cNvSpPr txBox="1"/>
          <p:nvPr/>
        </p:nvSpPr>
        <p:spPr>
          <a:xfrm rot="5400013">
            <a:off x="6231189" y="3263395"/>
            <a:ext cx="3859792" cy="228597"/>
          </a:xfrm>
          <a:prstGeom prst="rect">
            <a:avLst/>
          </a:prstGeom>
          <a:noFill/>
          <a:ln>
            <a:noFill/>
          </a:ln>
        </p:spPr>
        <p:txBody>
          <a:bodyPr vert="horz" wrap="square" lIns="91440" tIns="45720" rIns="91440" bIns="45720" anchor="b"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Century Gothic"/>
              </a:rPr>
              <a:t>Ester Kostková, Libuše Soukupová</a:t>
            </a:r>
          </a:p>
        </p:txBody>
      </p:sp>
      <p:sp>
        <p:nvSpPr>
          <p:cNvPr id="8" name="Zástupný symbol pro číslo snímku 9"/>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4032451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sz="4400" dirty="0"/>
              <a:t>PROCURAND </a:t>
            </a:r>
            <a:r>
              <a:rPr lang="cs-CZ" sz="4400" dirty="0" smtClean="0"/>
              <a:t>,,</a:t>
            </a:r>
            <a:r>
              <a:rPr lang="cs-CZ" sz="4400" dirty="0" err="1"/>
              <a:t>Pfarrer</a:t>
            </a:r>
            <a:r>
              <a:rPr lang="cs-CZ" sz="4400" dirty="0"/>
              <a:t> Lukas</a:t>
            </a:r>
            <a:r>
              <a:rPr lang="cs-CZ" sz="4400" dirty="0" smtClean="0"/>
              <a:t>‘‘</a:t>
            </a:r>
            <a:br>
              <a:rPr lang="cs-CZ" sz="4400" dirty="0" smtClean="0"/>
            </a:br>
            <a:r>
              <a:rPr lang="cs-CZ" sz="4400" dirty="0" smtClean="0"/>
              <a:t>Rezidence seniorů</a:t>
            </a:r>
            <a:endParaRPr lang="cs-CZ" dirty="0"/>
          </a:p>
        </p:txBody>
      </p:sp>
      <p:sp>
        <p:nvSpPr>
          <p:cNvPr id="3" name="Zástupný symbol pro obsah 2"/>
          <p:cNvSpPr txBox="1">
            <a:spLocks noGrp="1"/>
          </p:cNvSpPr>
          <p:nvPr>
            <p:ph idx="1"/>
          </p:nvPr>
        </p:nvSpPr>
        <p:spPr>
          <a:xfrm>
            <a:off x="3102332" y="1853251"/>
            <a:ext cx="4294479" cy="4609334"/>
          </a:xfrm>
        </p:spPr>
        <p:txBody>
          <a:bodyPr>
            <a:normAutofit fontScale="85000" lnSpcReduction="10000"/>
          </a:bodyPr>
          <a:lstStyle/>
          <a:p>
            <a:pPr lvl="0">
              <a:lnSpc>
                <a:spcPct val="90000"/>
              </a:lnSpc>
            </a:pPr>
            <a:r>
              <a:rPr lang="cs-CZ" dirty="0" err="1"/>
              <a:t>ProCurand</a:t>
            </a:r>
            <a:r>
              <a:rPr lang="cs-CZ" dirty="0"/>
              <a:t> je dům s pečovatelskou službou bez omezení věku (nejmladší klient má 25 let, nejstarší 100 let). </a:t>
            </a:r>
          </a:p>
          <a:p>
            <a:pPr lvl="0">
              <a:lnSpc>
                <a:spcPct val="90000"/>
              </a:lnSpc>
            </a:pPr>
            <a:endParaRPr lang="cs-CZ" dirty="0"/>
          </a:p>
          <a:p>
            <a:pPr lvl="0">
              <a:lnSpc>
                <a:spcPct val="90000"/>
              </a:lnSpc>
            </a:pPr>
            <a:r>
              <a:rPr lang="cs-CZ" dirty="0"/>
              <a:t>Budova má 4 patra. Na každém patře je jedno oddělení, kapacita každého oddělení je cca 18 klientů. V prvním patře se nacházejí klienti s mentálním postižením a s Parkinsonovou nebo Alzheimerovou chorobou. Ve druhém, třetím a čtvrtém patře se nacházejí imobilní i samostatní klienti, kteří jsou schopni samoobsluhy bez pomoci pečovatelů. </a:t>
            </a:r>
          </a:p>
        </p:txBody>
      </p:sp>
      <p:pic>
        <p:nvPicPr>
          <p:cNvPr id="4" name="Obrázek 5"/>
          <p:cNvPicPr>
            <a:picLocks noChangeAspect="1"/>
          </p:cNvPicPr>
          <p:nvPr/>
        </p:nvPicPr>
        <p:blipFill>
          <a:blip r:embed="rId2"/>
          <a:stretch>
            <a:fillRect/>
          </a:stretch>
        </p:blipFill>
        <p:spPr>
          <a:xfrm>
            <a:off x="484587" y="1853252"/>
            <a:ext cx="2476430" cy="4402543"/>
          </a:xfrm>
          <a:prstGeom prst="rect">
            <a:avLst/>
          </a:prstGeom>
          <a:noFill/>
          <a:ln>
            <a:noFill/>
          </a:ln>
        </p:spPr>
      </p:pic>
      <p:sp>
        <p:nvSpPr>
          <p:cNvPr id="6" name="Zástupný symbol pro zápatí 7"/>
          <p:cNvSpPr txBox="1"/>
          <p:nvPr/>
        </p:nvSpPr>
        <p:spPr>
          <a:xfrm rot="5400013">
            <a:off x="6231189" y="3263395"/>
            <a:ext cx="3859792" cy="228597"/>
          </a:xfrm>
          <a:prstGeom prst="rect">
            <a:avLst/>
          </a:prstGeom>
          <a:noFill/>
          <a:ln>
            <a:noFill/>
          </a:ln>
        </p:spPr>
        <p:txBody>
          <a:bodyPr vert="horz" wrap="square" lIns="91440" tIns="45720" rIns="91440" bIns="45720" anchor="b"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0" i="0" u="none" strike="noStrike" kern="1200" cap="none" spc="0" baseline="0" dirty="0">
              <a:solidFill>
                <a:srgbClr val="FFFFFF"/>
              </a:solidFill>
              <a:uFillTx/>
              <a:latin typeface="Century Gothic"/>
            </a:endParaRPr>
          </a:p>
        </p:txBody>
      </p:sp>
      <p:sp>
        <p:nvSpPr>
          <p:cNvPr id="7" name="Zástupný symbol pro číslo snímku 8"/>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1843592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sz="4400" dirty="0"/>
              <a:t>PROCURAND </a:t>
            </a:r>
            <a:r>
              <a:rPr lang="cs-CZ" sz="4400" dirty="0" smtClean="0"/>
              <a:t>,,</a:t>
            </a:r>
            <a:r>
              <a:rPr lang="cs-CZ" sz="4400" dirty="0" err="1"/>
              <a:t>Pfarrer</a:t>
            </a:r>
            <a:r>
              <a:rPr lang="cs-CZ" sz="4400" dirty="0"/>
              <a:t> Lukas</a:t>
            </a:r>
            <a:r>
              <a:rPr lang="cs-CZ" sz="4400" dirty="0" smtClean="0"/>
              <a:t>‘‘</a:t>
            </a:r>
            <a:br>
              <a:rPr lang="cs-CZ" sz="4400" dirty="0" smtClean="0"/>
            </a:br>
            <a:r>
              <a:rPr lang="cs-CZ" sz="4400" dirty="0" smtClean="0"/>
              <a:t>Rezidence seniorů</a:t>
            </a:r>
            <a:endParaRPr lang="cs-CZ" dirty="0"/>
          </a:p>
        </p:txBody>
      </p:sp>
      <p:sp>
        <p:nvSpPr>
          <p:cNvPr id="3" name="Zástupný symbol pro obsah 2"/>
          <p:cNvSpPr txBox="1">
            <a:spLocks noGrp="1"/>
          </p:cNvSpPr>
          <p:nvPr>
            <p:ph idx="1"/>
          </p:nvPr>
        </p:nvSpPr>
        <p:spPr>
          <a:xfrm>
            <a:off x="3102332" y="1853251"/>
            <a:ext cx="5646132" cy="4609334"/>
          </a:xfrm>
        </p:spPr>
        <p:txBody>
          <a:bodyPr>
            <a:normAutofit fontScale="92500" lnSpcReduction="10000"/>
          </a:bodyPr>
          <a:lstStyle/>
          <a:p>
            <a:pPr lvl="0">
              <a:lnSpc>
                <a:spcPct val="90000"/>
              </a:lnSpc>
            </a:pPr>
            <a:r>
              <a:rPr lang="de-DE" dirty="0" err="1"/>
              <a:t>ProCurand</a:t>
            </a:r>
            <a:r>
              <a:rPr lang="de-DE" dirty="0"/>
              <a:t> ist </a:t>
            </a:r>
            <a:r>
              <a:rPr lang="de-DE" dirty="0" smtClean="0"/>
              <a:t>ein</a:t>
            </a:r>
            <a:r>
              <a:rPr lang="cs-CZ" dirty="0" smtClean="0"/>
              <a:t>e </a:t>
            </a:r>
            <a:r>
              <a:rPr lang="cs-CZ" dirty="0" err="1" smtClean="0"/>
              <a:t>Seniorenrezidenz</a:t>
            </a:r>
            <a:r>
              <a:rPr lang="cs-CZ" dirty="0" smtClean="0"/>
              <a:t> </a:t>
            </a:r>
            <a:r>
              <a:rPr lang="de-DE" dirty="0" smtClean="0"/>
              <a:t>ohne </a:t>
            </a:r>
            <a:r>
              <a:rPr lang="de-DE" dirty="0"/>
              <a:t>Altersbeschränkung (der jüngste Kunde ist 25 Jahre alt, der älteste 100 Jahre alt).</a:t>
            </a:r>
          </a:p>
          <a:p>
            <a:pPr lvl="0">
              <a:lnSpc>
                <a:spcPct val="90000"/>
              </a:lnSpc>
            </a:pPr>
            <a:endParaRPr lang="de-DE" dirty="0"/>
          </a:p>
          <a:p>
            <a:pPr lvl="0">
              <a:lnSpc>
                <a:spcPct val="90000"/>
              </a:lnSpc>
            </a:pPr>
            <a:r>
              <a:rPr lang="de-DE" dirty="0"/>
              <a:t>Das Gebäude hat 4 Etagen. Es gibt </a:t>
            </a:r>
            <a:r>
              <a:rPr lang="cs-CZ" dirty="0" err="1" smtClean="0"/>
              <a:t>hier</a:t>
            </a:r>
            <a:r>
              <a:rPr lang="cs-CZ" dirty="0" smtClean="0"/>
              <a:t> </a:t>
            </a:r>
            <a:r>
              <a:rPr lang="de-DE" dirty="0" smtClean="0"/>
              <a:t>eine </a:t>
            </a:r>
            <a:r>
              <a:rPr lang="de-DE" dirty="0"/>
              <a:t>Abteilung auf jeder Etage, jede Abteilung hat ungefähr 18 Kunden. Im ersten Stock gibt es Klienten mit geistiger Behinderung und Parkinson- oder Alzheimer-Krankheit. Im zweiten, dritten und vierten Stock gibt es sowohl unbewegliche als auch unabhängige Kunden, die sich ohne die Hilfe von Betreuern selbst bedienen können.</a:t>
            </a:r>
            <a:endParaRPr lang="cs-CZ" dirty="0"/>
          </a:p>
        </p:txBody>
      </p:sp>
      <p:pic>
        <p:nvPicPr>
          <p:cNvPr id="4" name="Obrázek 5"/>
          <p:cNvPicPr>
            <a:picLocks noChangeAspect="1"/>
          </p:cNvPicPr>
          <p:nvPr/>
        </p:nvPicPr>
        <p:blipFill>
          <a:blip r:embed="rId2"/>
          <a:stretch>
            <a:fillRect/>
          </a:stretch>
        </p:blipFill>
        <p:spPr>
          <a:xfrm>
            <a:off x="484587" y="1853252"/>
            <a:ext cx="2476430" cy="4402543"/>
          </a:xfrm>
          <a:prstGeom prst="rect">
            <a:avLst/>
          </a:prstGeom>
          <a:noFill/>
          <a:ln>
            <a:noFill/>
          </a:ln>
        </p:spPr>
      </p:pic>
      <p:sp>
        <p:nvSpPr>
          <p:cNvPr id="6" name="Zástupný symbol pro zápatí 7"/>
          <p:cNvSpPr txBox="1"/>
          <p:nvPr/>
        </p:nvSpPr>
        <p:spPr>
          <a:xfrm rot="5400013">
            <a:off x="6231189" y="3263395"/>
            <a:ext cx="3859792" cy="228597"/>
          </a:xfrm>
          <a:prstGeom prst="rect">
            <a:avLst/>
          </a:prstGeom>
          <a:noFill/>
          <a:ln>
            <a:noFill/>
          </a:ln>
        </p:spPr>
        <p:txBody>
          <a:bodyPr vert="horz" wrap="square" lIns="91440" tIns="45720" rIns="91440" bIns="45720" anchor="b"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0" i="0" u="none" strike="noStrike" kern="1200" cap="none" spc="0" baseline="0" dirty="0">
              <a:solidFill>
                <a:srgbClr val="FFFFFF"/>
              </a:solidFill>
              <a:uFillTx/>
              <a:latin typeface="Century Gothic"/>
            </a:endParaRPr>
          </a:p>
        </p:txBody>
      </p:sp>
      <p:sp>
        <p:nvSpPr>
          <p:cNvPr id="7" name="Zástupný symbol pro číslo snímku 8"/>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4287737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sz="4000" dirty="0"/>
              <a:t>PROCURAND </a:t>
            </a:r>
            <a:r>
              <a:rPr lang="cs-CZ" sz="4000" dirty="0" smtClean="0"/>
              <a:t/>
            </a:r>
            <a:br>
              <a:rPr lang="cs-CZ" sz="4000" dirty="0" smtClean="0"/>
            </a:br>
            <a:r>
              <a:rPr lang="cs-CZ" sz="4000" dirty="0" smtClean="0"/>
              <a:t>,,</a:t>
            </a:r>
            <a:r>
              <a:rPr lang="cs-CZ" sz="4000" dirty="0" err="1"/>
              <a:t>Pfarrer</a:t>
            </a:r>
            <a:r>
              <a:rPr lang="cs-CZ" sz="4000" dirty="0"/>
              <a:t> Lukas‘‘</a:t>
            </a:r>
            <a:endParaRPr lang="cs-CZ" dirty="0"/>
          </a:p>
        </p:txBody>
      </p:sp>
      <p:sp>
        <p:nvSpPr>
          <p:cNvPr id="3" name="Zástupný symbol pro obsah 2"/>
          <p:cNvSpPr txBox="1">
            <a:spLocks noGrp="1"/>
          </p:cNvSpPr>
          <p:nvPr>
            <p:ph idx="1"/>
          </p:nvPr>
        </p:nvSpPr>
        <p:spPr>
          <a:xfrm>
            <a:off x="827486" y="2052920"/>
            <a:ext cx="6709908" cy="4595015"/>
          </a:xfrm>
        </p:spPr>
        <p:txBody>
          <a:bodyPr>
            <a:normAutofit/>
          </a:bodyPr>
          <a:lstStyle/>
          <a:p>
            <a:pPr lvl="0"/>
            <a:endParaRPr lang="cs-CZ" dirty="0"/>
          </a:p>
          <a:p>
            <a:pPr lvl="0"/>
            <a:r>
              <a:rPr lang="cs-CZ" dirty="0"/>
              <a:t>V zařízení se klienti pohybují volně, je tam uspořádané, veselé a barevné prostředí tak, aby se klienti cítili jako doma. Na stěnách jsou uklidňující a barevné obrazy, nebo jsou na zdech namalované různé obrázky například: barevná duha, luční květiny, rozkvetlé stromy nebo zvířata. V zařízení se dbá na čistotu, spokojenost a pohodlí klientů.</a:t>
            </a:r>
          </a:p>
          <a:p>
            <a:pPr lvl="0"/>
            <a:endParaRPr lang="cs-CZ" dirty="0"/>
          </a:p>
        </p:txBody>
      </p:sp>
      <p:sp>
        <p:nvSpPr>
          <p:cNvPr id="5" name="Zástupný symbol pro zápatí 4"/>
          <p:cNvSpPr txBox="1"/>
          <p:nvPr/>
        </p:nvSpPr>
        <p:spPr>
          <a:xfrm rot="5400013">
            <a:off x="6231189" y="3263395"/>
            <a:ext cx="3859792" cy="228597"/>
          </a:xfrm>
          <a:prstGeom prst="rect">
            <a:avLst/>
          </a:prstGeom>
          <a:noFill/>
          <a:ln>
            <a:noFill/>
          </a:ln>
        </p:spPr>
        <p:txBody>
          <a:bodyPr vert="horz" wrap="square" lIns="91440" tIns="45720" rIns="91440" bIns="45720" anchor="b"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0" i="0" u="none" strike="noStrike" kern="1200" cap="none" spc="0" baseline="0" dirty="0">
              <a:solidFill>
                <a:srgbClr val="FFFFFF"/>
              </a:solidFill>
              <a:uFillTx/>
              <a:latin typeface="Century Gothic"/>
            </a:endParaRPr>
          </a:p>
        </p:txBody>
      </p:sp>
      <p:sp>
        <p:nvSpPr>
          <p:cNvPr id="6" name="Zástupný symbol pro číslo snímku 5"/>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2851692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sz="4000" dirty="0"/>
              <a:t>PROCURAND </a:t>
            </a:r>
            <a:r>
              <a:rPr lang="cs-CZ" sz="4000" dirty="0" smtClean="0"/>
              <a:t/>
            </a:r>
            <a:br>
              <a:rPr lang="cs-CZ" sz="4000" dirty="0" smtClean="0"/>
            </a:br>
            <a:r>
              <a:rPr lang="cs-CZ" sz="4000" dirty="0" smtClean="0"/>
              <a:t>,,</a:t>
            </a:r>
            <a:r>
              <a:rPr lang="cs-CZ" sz="4000" dirty="0" err="1"/>
              <a:t>Pfarrer</a:t>
            </a:r>
            <a:r>
              <a:rPr lang="cs-CZ" sz="4000" dirty="0"/>
              <a:t> Lukas</a:t>
            </a:r>
            <a:r>
              <a:rPr lang="cs-CZ" sz="4000" dirty="0" smtClean="0"/>
              <a:t>‘‘ </a:t>
            </a:r>
            <a:endParaRPr lang="cs-CZ" dirty="0">
              <a:solidFill>
                <a:srgbClr val="FF0000"/>
              </a:solidFill>
            </a:endParaRPr>
          </a:p>
        </p:txBody>
      </p:sp>
      <p:sp>
        <p:nvSpPr>
          <p:cNvPr id="3" name="Zástupný symbol pro obsah 2"/>
          <p:cNvSpPr txBox="1">
            <a:spLocks noGrp="1"/>
          </p:cNvSpPr>
          <p:nvPr>
            <p:ph idx="1"/>
          </p:nvPr>
        </p:nvSpPr>
        <p:spPr>
          <a:xfrm>
            <a:off x="827486" y="2052920"/>
            <a:ext cx="6709908" cy="4595015"/>
          </a:xfrm>
        </p:spPr>
        <p:txBody>
          <a:bodyPr>
            <a:normAutofit lnSpcReduction="10000"/>
          </a:bodyPr>
          <a:lstStyle/>
          <a:p>
            <a:pPr lvl="0"/>
            <a:endParaRPr lang="de-DE" dirty="0"/>
          </a:p>
          <a:p>
            <a:pPr lvl="0"/>
            <a:r>
              <a:rPr lang="de-DE" dirty="0"/>
              <a:t>In der Einrichtung können sich die Kunden frei bewegen, es gibt eine organisierte, fröhliche und farbenfrohe Umgebung, in der sich die Kunden wie zu Hause fühlen. Es gibt beruhigende und farbenfrohe Bilder an den Wänden, oder es werden verschiedene Bilder an die Wände gemalt, zum Beispiel: ein bunter Regenbogen, Wiesenblumen, blühende Bäume oder Tiere. Die Anlage sorgt für Sauberkeit, Zufriedenheit und Kundenkomfort.</a:t>
            </a:r>
            <a:endParaRPr lang="cs-CZ" dirty="0"/>
          </a:p>
        </p:txBody>
      </p:sp>
      <p:sp>
        <p:nvSpPr>
          <p:cNvPr id="5" name="Zástupný symbol pro zápatí 4"/>
          <p:cNvSpPr txBox="1"/>
          <p:nvPr/>
        </p:nvSpPr>
        <p:spPr>
          <a:xfrm rot="5400013">
            <a:off x="6231189" y="3263395"/>
            <a:ext cx="3859792" cy="228597"/>
          </a:xfrm>
          <a:prstGeom prst="rect">
            <a:avLst/>
          </a:prstGeom>
          <a:noFill/>
          <a:ln>
            <a:noFill/>
          </a:ln>
        </p:spPr>
        <p:txBody>
          <a:bodyPr vert="horz" wrap="square" lIns="91440" tIns="45720" rIns="91440" bIns="45720" anchor="b"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0" i="0" u="none" strike="noStrike" kern="1200" cap="none" spc="0" baseline="0" dirty="0">
              <a:solidFill>
                <a:srgbClr val="FFFFFF"/>
              </a:solidFill>
              <a:uFillTx/>
              <a:latin typeface="Century Gothic"/>
            </a:endParaRPr>
          </a:p>
        </p:txBody>
      </p:sp>
      <p:sp>
        <p:nvSpPr>
          <p:cNvPr id="6" name="Zástupný symbol pro číslo snímku 5"/>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929318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sz="4000" dirty="0"/>
              <a:t>PROCURAND </a:t>
            </a:r>
            <a:r>
              <a:rPr lang="cs-CZ" sz="4000" dirty="0" smtClean="0"/>
              <a:t/>
            </a:r>
            <a:br>
              <a:rPr lang="cs-CZ" sz="4000" dirty="0" smtClean="0"/>
            </a:br>
            <a:r>
              <a:rPr lang="cs-CZ" sz="4000" dirty="0" smtClean="0"/>
              <a:t>,,</a:t>
            </a:r>
            <a:r>
              <a:rPr lang="cs-CZ" sz="4000" dirty="0" err="1"/>
              <a:t>Pfarrer</a:t>
            </a:r>
            <a:r>
              <a:rPr lang="cs-CZ" sz="4000" dirty="0"/>
              <a:t> Lukas‘‘</a:t>
            </a:r>
            <a:endParaRPr lang="cs-CZ" dirty="0"/>
          </a:p>
        </p:txBody>
      </p:sp>
      <p:pic>
        <p:nvPicPr>
          <p:cNvPr id="3" name="Obrázek 3"/>
          <p:cNvPicPr>
            <a:picLocks noChangeAspect="1"/>
          </p:cNvPicPr>
          <p:nvPr/>
        </p:nvPicPr>
        <p:blipFill>
          <a:blip r:embed="rId2"/>
          <a:stretch>
            <a:fillRect/>
          </a:stretch>
        </p:blipFill>
        <p:spPr>
          <a:xfrm>
            <a:off x="484586" y="1981532"/>
            <a:ext cx="4198550" cy="4198549"/>
          </a:xfrm>
          <a:prstGeom prst="rect">
            <a:avLst/>
          </a:prstGeom>
          <a:noFill/>
          <a:ln>
            <a:noFill/>
          </a:ln>
        </p:spPr>
      </p:pic>
      <p:pic>
        <p:nvPicPr>
          <p:cNvPr id="4" name="Obrázek 6"/>
          <p:cNvPicPr>
            <a:picLocks noChangeAspect="1"/>
          </p:cNvPicPr>
          <p:nvPr/>
        </p:nvPicPr>
        <p:blipFill>
          <a:blip r:embed="rId3"/>
          <a:stretch>
            <a:fillRect/>
          </a:stretch>
        </p:blipFill>
        <p:spPr>
          <a:xfrm>
            <a:off x="4834663" y="1981532"/>
            <a:ext cx="2361683" cy="4198549"/>
          </a:xfrm>
          <a:prstGeom prst="rect">
            <a:avLst/>
          </a:prstGeom>
          <a:noFill/>
          <a:ln>
            <a:noFill/>
          </a:ln>
        </p:spPr>
      </p:pic>
      <p:sp>
        <p:nvSpPr>
          <p:cNvPr id="6" name="Zástupný symbol pro zápatí 8"/>
          <p:cNvSpPr txBox="1"/>
          <p:nvPr/>
        </p:nvSpPr>
        <p:spPr>
          <a:xfrm rot="5400013">
            <a:off x="6231189" y="3263395"/>
            <a:ext cx="3859792" cy="228597"/>
          </a:xfrm>
          <a:prstGeom prst="rect">
            <a:avLst/>
          </a:prstGeom>
          <a:noFill/>
          <a:ln>
            <a:noFill/>
          </a:ln>
        </p:spPr>
        <p:txBody>
          <a:bodyPr vert="horz" wrap="square" lIns="91440" tIns="45720" rIns="91440" bIns="45720" anchor="b"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0" i="0" u="none" strike="noStrike" kern="1200" cap="none" spc="0" baseline="0" dirty="0">
              <a:solidFill>
                <a:srgbClr val="FFFFFF"/>
              </a:solidFill>
              <a:uFillTx/>
              <a:latin typeface="Century Gothic"/>
            </a:endParaRPr>
          </a:p>
        </p:txBody>
      </p:sp>
      <p:sp>
        <p:nvSpPr>
          <p:cNvPr id="7" name="Zástupný symbol pro číslo snímku 9"/>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2128197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p>
            <a:pPr lvl="0"/>
            <a:r>
              <a:rPr lang="cs-CZ" dirty="0" smtClean="0"/>
              <a:t>Péče také o klienty </a:t>
            </a:r>
            <a:br>
              <a:rPr lang="cs-CZ" dirty="0" smtClean="0"/>
            </a:br>
            <a:r>
              <a:rPr lang="cs-CZ" dirty="0" smtClean="0"/>
              <a:t>s potížemi:</a:t>
            </a:r>
            <a:endParaRPr lang="cs-CZ" dirty="0"/>
          </a:p>
        </p:txBody>
      </p:sp>
      <p:sp>
        <p:nvSpPr>
          <p:cNvPr id="3" name="Zástupný symbol pro obsah 2"/>
          <p:cNvSpPr txBox="1">
            <a:spLocks noGrp="1"/>
          </p:cNvSpPr>
          <p:nvPr>
            <p:ph idx="1"/>
          </p:nvPr>
        </p:nvSpPr>
        <p:spPr/>
        <p:txBody>
          <a:bodyPr/>
          <a:lstStyle/>
          <a:p>
            <a:pPr lvl="0"/>
            <a:r>
              <a:rPr lang="cs-CZ" dirty="0"/>
              <a:t>Alzheimerova choroba </a:t>
            </a:r>
          </a:p>
          <a:p>
            <a:pPr lvl="0"/>
            <a:r>
              <a:rPr lang="cs-CZ" dirty="0"/>
              <a:t>Parkinsonova choroba </a:t>
            </a:r>
          </a:p>
          <a:p>
            <a:pPr lvl="0"/>
            <a:r>
              <a:rPr lang="cs-CZ" dirty="0"/>
              <a:t>stařecká demence </a:t>
            </a:r>
          </a:p>
          <a:p>
            <a:pPr lvl="0"/>
            <a:r>
              <a:rPr lang="cs-CZ" dirty="0"/>
              <a:t>svalová atrofie </a:t>
            </a:r>
          </a:p>
          <a:p>
            <a:pPr lvl="0"/>
            <a:r>
              <a:rPr lang="cs-CZ" dirty="0"/>
              <a:t>dysfagie  </a:t>
            </a:r>
          </a:p>
          <a:p>
            <a:pPr lvl="0"/>
            <a:r>
              <a:rPr lang="cs-CZ" dirty="0"/>
              <a:t>porucha imunitního systému </a:t>
            </a:r>
          </a:p>
          <a:p>
            <a:pPr lvl="0"/>
            <a:r>
              <a:rPr lang="cs-CZ" dirty="0"/>
              <a:t>agrese </a:t>
            </a:r>
          </a:p>
          <a:p>
            <a:pPr lvl="0"/>
            <a:r>
              <a:rPr lang="cs-CZ" dirty="0"/>
              <a:t>další psychické poruchy a mentální onemocnění </a:t>
            </a:r>
          </a:p>
          <a:p>
            <a:pPr lvl="0"/>
            <a:r>
              <a:rPr lang="cs-CZ" dirty="0"/>
              <a:t>stáří</a:t>
            </a:r>
          </a:p>
        </p:txBody>
      </p:sp>
      <p:sp>
        <p:nvSpPr>
          <p:cNvPr id="4" name="Zástupný symbol pro datum 3"/>
          <p:cNvSpPr txBox="1"/>
          <p:nvPr/>
        </p:nvSpPr>
        <p:spPr>
          <a:xfrm rot="5400013">
            <a:off x="7492897" y="1828797"/>
            <a:ext cx="990596" cy="228597"/>
          </a:xfrm>
          <a:prstGeom prst="rect">
            <a:avLst/>
          </a:prstGeom>
          <a:noFill/>
          <a:ln>
            <a:noFill/>
          </a:ln>
        </p:spPr>
        <p:txBody>
          <a:bodyPr vert="horz" wrap="square" lIns="91440" tIns="45720" rIns="91440" bIns="45720" anchor="t"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0" i="0" u="none" strike="noStrike" kern="1200" cap="none" spc="0" baseline="0" dirty="0">
              <a:solidFill>
                <a:srgbClr val="FFFFFF"/>
              </a:solidFill>
              <a:uFillTx/>
              <a:latin typeface="Century Gothic"/>
            </a:endParaRPr>
          </a:p>
        </p:txBody>
      </p:sp>
      <p:sp>
        <p:nvSpPr>
          <p:cNvPr id="5" name="Zástupný symbol pro zápatí 4"/>
          <p:cNvSpPr txBox="1"/>
          <p:nvPr/>
        </p:nvSpPr>
        <p:spPr>
          <a:xfrm rot="5400013">
            <a:off x="6231189" y="3263395"/>
            <a:ext cx="3859792" cy="228597"/>
          </a:xfrm>
          <a:prstGeom prst="rect">
            <a:avLst/>
          </a:prstGeom>
          <a:noFill/>
          <a:ln>
            <a:noFill/>
          </a:ln>
        </p:spPr>
        <p:txBody>
          <a:bodyPr vert="horz" wrap="square" lIns="91440" tIns="45720" rIns="91440" bIns="45720" anchor="b"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00" b="0" i="0" u="none" strike="noStrike" kern="1200" cap="none" spc="0" baseline="0" dirty="0">
              <a:solidFill>
                <a:srgbClr val="FFFFFF"/>
              </a:solidFill>
              <a:uFillTx/>
              <a:latin typeface="Century Gothic"/>
            </a:endParaRPr>
          </a:p>
        </p:txBody>
      </p:sp>
      <p:sp>
        <p:nvSpPr>
          <p:cNvPr id="6" name="Zástupný symbol pro číslo snímku 5"/>
          <p:cNvSpPr txBox="1"/>
          <p:nvPr/>
        </p:nvSpPr>
        <p:spPr>
          <a:xfrm>
            <a:off x="7764408" y="295726"/>
            <a:ext cx="628652" cy="767684"/>
          </a:xfrm>
          <a:prstGeom prst="rect">
            <a:avLst/>
          </a:prstGeom>
          <a:noFill/>
          <a:ln>
            <a:noFill/>
          </a:ln>
        </p:spPr>
        <p:txBody>
          <a:bodyPr vert="horz" wrap="square" lIns="91440" tIns="45720" rIns="91440" bIns="45720" anchor="b" anchorCtr="1"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entury Gothic"/>
            </a:endParaRPr>
          </a:p>
        </p:txBody>
      </p:sp>
    </p:spTree>
    <p:extLst>
      <p:ext uri="{BB962C8B-B14F-4D97-AF65-F5344CB8AC3E}">
        <p14:creationId xmlns:p14="http://schemas.microsoft.com/office/powerpoint/2010/main" val="2269100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t>
            </a:r>
            <a:r>
              <a:rPr lang="cs-CZ" dirty="0" err="1" smtClean="0"/>
              <a:t>etreuung</a:t>
            </a:r>
            <a:r>
              <a:rPr lang="cs-CZ" dirty="0" smtClean="0"/>
              <a:t> der </a:t>
            </a:r>
            <a:r>
              <a:rPr lang="cs-CZ" dirty="0" err="1" smtClean="0"/>
              <a:t>Klinten</a:t>
            </a:r>
            <a:r>
              <a:rPr lang="cs-CZ" dirty="0" smtClean="0"/>
              <a:t> </a:t>
            </a:r>
            <a:r>
              <a:rPr lang="cs-CZ" dirty="0" err="1" smtClean="0"/>
              <a:t>auch</a:t>
            </a:r>
            <a:r>
              <a:rPr lang="cs-CZ" dirty="0" smtClean="0"/>
              <a:t> </a:t>
            </a:r>
            <a:r>
              <a:rPr lang="cs-CZ" dirty="0" err="1" smtClean="0"/>
              <a:t>mit</a:t>
            </a:r>
            <a:r>
              <a:rPr lang="de-DE" dirty="0" smtClean="0"/>
              <a:t> </a:t>
            </a:r>
            <a:r>
              <a:rPr lang="de-DE" dirty="0"/>
              <a:t>Problemen:</a:t>
            </a:r>
            <a:endParaRPr lang="cs-CZ" dirty="0"/>
          </a:p>
        </p:txBody>
      </p:sp>
      <p:sp>
        <p:nvSpPr>
          <p:cNvPr id="3" name="Zástupný symbol pro obsah 2"/>
          <p:cNvSpPr>
            <a:spLocks noGrp="1"/>
          </p:cNvSpPr>
          <p:nvPr>
            <p:ph idx="1"/>
          </p:nvPr>
        </p:nvSpPr>
        <p:spPr/>
        <p:txBody>
          <a:bodyPr/>
          <a:lstStyle/>
          <a:p>
            <a:r>
              <a:rPr lang="cs-CZ" dirty="0"/>
              <a:t>Alzheimer-</a:t>
            </a:r>
            <a:r>
              <a:rPr lang="cs-CZ" dirty="0" err="1"/>
              <a:t>Krankheit</a:t>
            </a:r>
            <a:endParaRPr lang="cs-CZ" dirty="0"/>
          </a:p>
          <a:p>
            <a:r>
              <a:rPr lang="cs-CZ" dirty="0"/>
              <a:t>Parkinson-</a:t>
            </a:r>
            <a:r>
              <a:rPr lang="cs-CZ" dirty="0" err="1"/>
              <a:t>Krankheit</a:t>
            </a:r>
            <a:endParaRPr lang="cs-CZ" dirty="0"/>
          </a:p>
          <a:p>
            <a:r>
              <a:rPr lang="cs-CZ" dirty="0" err="1"/>
              <a:t>senile</a:t>
            </a:r>
            <a:r>
              <a:rPr lang="cs-CZ" dirty="0"/>
              <a:t> </a:t>
            </a:r>
            <a:r>
              <a:rPr lang="cs-CZ" dirty="0" err="1"/>
              <a:t>Demenz</a:t>
            </a:r>
            <a:endParaRPr lang="cs-CZ" dirty="0"/>
          </a:p>
          <a:p>
            <a:r>
              <a:rPr lang="cs-CZ" dirty="0" err="1"/>
              <a:t>Muskelatrophie</a:t>
            </a:r>
            <a:endParaRPr lang="cs-CZ" dirty="0"/>
          </a:p>
          <a:p>
            <a:r>
              <a:rPr lang="cs-CZ" dirty="0" err="1"/>
              <a:t>Dysphagie</a:t>
            </a:r>
            <a:endParaRPr lang="cs-CZ" dirty="0"/>
          </a:p>
          <a:p>
            <a:r>
              <a:rPr lang="cs-CZ" dirty="0" err="1"/>
              <a:t>Störung</a:t>
            </a:r>
            <a:r>
              <a:rPr lang="cs-CZ" dirty="0"/>
              <a:t> des </a:t>
            </a:r>
            <a:r>
              <a:rPr lang="cs-CZ" dirty="0" err="1"/>
              <a:t>Immunsystems</a:t>
            </a:r>
            <a:endParaRPr lang="cs-CZ" dirty="0"/>
          </a:p>
          <a:p>
            <a:r>
              <a:rPr lang="cs-CZ" dirty="0" err="1"/>
              <a:t>Aggression</a:t>
            </a:r>
            <a:endParaRPr lang="cs-CZ" dirty="0"/>
          </a:p>
          <a:p>
            <a:r>
              <a:rPr lang="cs-CZ" dirty="0" err="1"/>
              <a:t>andere</a:t>
            </a:r>
            <a:r>
              <a:rPr lang="cs-CZ" dirty="0"/>
              <a:t> </a:t>
            </a:r>
            <a:r>
              <a:rPr lang="cs-CZ" dirty="0" err="1"/>
              <a:t>psychische</a:t>
            </a:r>
            <a:r>
              <a:rPr lang="cs-CZ" dirty="0"/>
              <a:t> </a:t>
            </a:r>
            <a:r>
              <a:rPr lang="cs-CZ" dirty="0" err="1"/>
              <a:t>Störungen</a:t>
            </a:r>
            <a:r>
              <a:rPr lang="cs-CZ" dirty="0"/>
              <a:t> </a:t>
            </a:r>
            <a:r>
              <a:rPr lang="cs-CZ" dirty="0" err="1"/>
              <a:t>und</a:t>
            </a:r>
            <a:r>
              <a:rPr lang="cs-CZ" dirty="0"/>
              <a:t> </a:t>
            </a:r>
            <a:r>
              <a:rPr lang="cs-CZ" dirty="0" err="1"/>
              <a:t>psychische</a:t>
            </a:r>
            <a:r>
              <a:rPr lang="cs-CZ" dirty="0"/>
              <a:t> </a:t>
            </a:r>
            <a:r>
              <a:rPr lang="cs-CZ" dirty="0" err="1"/>
              <a:t>Erkrankungen</a:t>
            </a:r>
            <a:endParaRPr lang="cs-CZ" dirty="0"/>
          </a:p>
          <a:p>
            <a:r>
              <a:rPr lang="cs-CZ" dirty="0"/>
              <a:t>Alter</a:t>
            </a:r>
          </a:p>
        </p:txBody>
      </p:sp>
    </p:spTree>
    <p:extLst>
      <p:ext uri="{BB962C8B-B14F-4D97-AF65-F5344CB8AC3E}">
        <p14:creationId xmlns:p14="http://schemas.microsoft.com/office/powerpoint/2010/main" val="209631626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640</TotalTime>
  <Words>4008</Words>
  <Application>Microsoft Office PowerPoint</Application>
  <PresentationFormat>Předvádění na obrazovce (4:3)</PresentationFormat>
  <Paragraphs>742</Paragraphs>
  <Slides>139</Slides>
  <Notes>0</Notes>
  <HiddenSlides>0</HiddenSlides>
  <MMClips>0</MMClips>
  <ScaleCrop>false</ScaleCrop>
  <HeadingPairs>
    <vt:vector size="4" baseType="variant">
      <vt:variant>
        <vt:lpstr>Motiv</vt:lpstr>
      </vt:variant>
      <vt:variant>
        <vt:i4>1</vt:i4>
      </vt:variant>
      <vt:variant>
        <vt:lpstr>Nadpisy snímků</vt:lpstr>
      </vt:variant>
      <vt:variant>
        <vt:i4>139</vt:i4>
      </vt:variant>
    </vt:vector>
  </HeadingPairs>
  <TitlesOfParts>
    <vt:vector size="140" baseType="lpstr">
      <vt:lpstr>Exekutivní</vt:lpstr>
      <vt:lpstr>Prezentace aplikace PowerPoint</vt:lpstr>
      <vt:lpstr>Projekt 71</vt:lpstr>
      <vt:lpstr>Stáže v Chamu. Praktikum – D (Dienstleistungen) in Cham</vt:lpstr>
      <vt:lpstr>Stáže</vt:lpstr>
      <vt:lpstr>Praktikum D</vt:lpstr>
      <vt:lpstr>Jedeme na stáž. Abfahrt zum Praktikum D</vt:lpstr>
      <vt:lpstr>Prezentace aplikace PowerPoint</vt:lpstr>
      <vt:lpstr>Stáž (Praktikum D) - Posthotel  15. 5. – 24. 5. 2017</vt:lpstr>
      <vt:lpstr>První dojem. Erster Eindruck.</vt:lpstr>
      <vt:lpstr>Ubytování. Unterkunft.</vt:lpstr>
      <vt:lpstr>Posthotel Rattenberg</vt:lpstr>
      <vt:lpstr>Rattenberg</vt:lpstr>
      <vt:lpstr>Prezentace aplikace PowerPoint</vt:lpstr>
      <vt:lpstr>Praxe v kuchyni Praktikum in der Küche</vt:lpstr>
      <vt:lpstr> Rattenberg - okolí (Umgebung)</vt:lpstr>
      <vt:lpstr>Hotel</vt:lpstr>
      <vt:lpstr>Prezentace aplikace PowerPoint</vt:lpstr>
      <vt:lpstr>Prezentace aplikace PowerPoint</vt:lpstr>
      <vt:lpstr>Moje dojmy Meine Eindrücke - Martin</vt:lpstr>
      <vt:lpstr>Meine Eindrücke - Martin</vt:lpstr>
      <vt:lpstr>Moje dojmy - Nikita</vt:lpstr>
      <vt:lpstr>Meine Eindrücke - Nikita</vt:lpstr>
      <vt:lpstr>Prezentace aplikace PowerPoint</vt:lpstr>
      <vt:lpstr>Stáž – Praktikum D Hotel Birkenhof</vt:lpstr>
      <vt:lpstr>Popis hotelu Hotelbeschreibung</vt:lpstr>
      <vt:lpstr>Praxe na recepci  Praktikum an der Rezeption</vt:lpstr>
      <vt:lpstr>Praxe na pokojích Zimmerservice</vt:lpstr>
      <vt:lpstr>Praxe v kuchyni Praktikum in der Küche</vt:lpstr>
      <vt:lpstr>Praxe na place. Service.</vt:lpstr>
      <vt:lpstr>Popis Projektového  dne v Chamu Projekttag in Cham</vt:lpstr>
      <vt:lpstr>Odjezd domů</vt:lpstr>
      <vt:lpstr>Abfahrt nach Hause</vt:lpstr>
      <vt:lpstr>Prezentace aplikace PowerPoint</vt:lpstr>
      <vt:lpstr>Posthotel  Rattenberg</vt:lpstr>
      <vt:lpstr>Prezentace aplikace PowerPoint</vt:lpstr>
      <vt:lpstr>Posthotel</vt:lpstr>
      <vt:lpstr>Prezentace aplikace PowerPoint</vt:lpstr>
      <vt:lpstr>Prezentace aplikace PowerPoint</vt:lpstr>
      <vt:lpstr>.</vt:lpstr>
      <vt:lpstr>Jídelna</vt:lpstr>
      <vt:lpstr>Prezentace aplikace PowerPoint</vt:lpstr>
      <vt:lpstr>Prezentace aplikace PowerPoint</vt:lpstr>
      <vt:lpstr>Deserty. Desserts.</vt:lpstr>
      <vt:lpstr>Snídaně v zimní zahradě Frühstück im Wintergarten </vt:lpstr>
      <vt:lpstr>Prezentace aplikace PowerPoint</vt:lpstr>
      <vt:lpstr> Císařský trhanec  Kaiserschmaren</vt:lpstr>
      <vt:lpstr>Prezentace aplikace PowerPoint</vt:lpstr>
      <vt:lpstr>Prezentace aplikace PowerPoint</vt:lpstr>
      <vt:lpstr>Mein Arbeitsplatz</vt:lpstr>
      <vt:lpstr>Prezentace aplikace PowerPoint</vt:lpstr>
      <vt:lpstr>DOPPELZIMMER TYP 3 PLUS</vt:lpstr>
      <vt:lpstr>DOPPELZIMMER TYP 4 </vt:lpstr>
      <vt:lpstr>POSTHOTEL-SUITE </vt:lpstr>
      <vt:lpstr>JUNIOR-SUITE </vt:lpstr>
      <vt:lpstr>PANORAMA DOPPELZIMMER </vt:lpstr>
      <vt:lpstr>Prezentace aplikace PowerPoint</vt:lpstr>
      <vt:lpstr>RECEPCE     REZEPTION</vt:lpstr>
      <vt:lpstr>WELLNESS</vt:lpstr>
      <vt:lpstr>SOUKROMÁ SAUNA. PRIVATE SAUNA.</vt:lpstr>
      <vt:lpstr>ODPOČINKOVÝ SÁL RUHESAAL</vt:lpstr>
      <vt:lpstr>BAZÉN   SCHWIMMBAD</vt:lpstr>
      <vt:lpstr>PIVNÍ ZAHRADA. BIERGARTEN</vt:lpstr>
      <vt:lpstr>SOUKROMÁ VYHLÍDKA.  PRIVATE AUSSICHT</vt:lpstr>
      <vt:lpstr>Prezentace aplikace PowerPoint</vt:lpstr>
      <vt:lpstr>Prezentace aplikace PowerPoint</vt:lpstr>
      <vt:lpstr>Stáž (Praktikum D) - Posthotel</vt:lpstr>
      <vt:lpstr>Posthotel</vt:lpstr>
      <vt:lpstr>Den příjezdu. Ankunft.</vt:lpstr>
      <vt:lpstr>1. den (1. Tag)-Petra Holá</vt:lpstr>
      <vt:lpstr>1. den (1. Tag)-Nicole Přindová</vt:lpstr>
      <vt:lpstr>2. den (2.Tag) Petra holá</vt:lpstr>
      <vt:lpstr>2. den (2. Tag) Nicole Přindová</vt:lpstr>
      <vt:lpstr>3. den (3.Tag) Petra Holá</vt:lpstr>
      <vt:lpstr>3. den (3.Tag) Nicole Přindová</vt:lpstr>
      <vt:lpstr>4. Den (4.Tag) Petra holá</vt:lpstr>
      <vt:lpstr>4. Den (4.Tag) NICOLE PŘINDOVÁ</vt:lpstr>
      <vt:lpstr>5. den – projektový den 5. Tag - Projekttag</vt:lpstr>
      <vt:lpstr>6. den (6.Tag) Petra Holá</vt:lpstr>
      <vt:lpstr>6. den (6.Tag) Nicole Přindová</vt:lpstr>
      <vt:lpstr>7. den (7.Tag) Petra Holá</vt:lpstr>
      <vt:lpstr>7. den (7.Tag) Nicole Přindová</vt:lpstr>
      <vt:lpstr>8. den (8.Tag) Petra Holá</vt:lpstr>
      <vt:lpstr>8. den (8.Tag) Nicole Přindová</vt:lpstr>
      <vt:lpstr>9. den (9. Tag) Petra Holá</vt:lpstr>
      <vt:lpstr>9. den (9. Tag) Nicole Přindová</vt:lpstr>
      <vt:lpstr>10.Den </vt:lpstr>
      <vt:lpstr>Prezentace aplikace PowerPoint</vt:lpstr>
      <vt:lpstr>STÁŽ V CHAMU Praktikum D in Cham  PROCURAND  Pflegestift ,,Pfarrer Lukas‘‘  (REZICENCE SENIORŮ)</vt:lpstr>
      <vt:lpstr>CHAM</vt:lpstr>
      <vt:lpstr>NAŠE UBYTOVÁNÍ Unsere Unterkunft</vt:lpstr>
      <vt:lpstr>UBYTOVÁNÍ UNTERKUNFT</vt:lpstr>
      <vt:lpstr>STRAVOVÁNÍ VERPFLEGUNG</vt:lpstr>
      <vt:lpstr>PROCURAND ,,Pfarrer Lukas‘‘ Rezidence seniorů</vt:lpstr>
      <vt:lpstr>PROCURAND ,,Pfarrer Lukas‘‘ Rezidence seniorů</vt:lpstr>
      <vt:lpstr>PROCURAND  ,,Pfarrer Lukas‘‘</vt:lpstr>
      <vt:lpstr>PROCURAND  ,,Pfarrer Lukas‘‘ </vt:lpstr>
      <vt:lpstr>PROCURAND  ,,Pfarrer Lukas‘‘</vt:lpstr>
      <vt:lpstr>Péče také o klienty  s potížemi:</vt:lpstr>
      <vt:lpstr>Betreuung der Klinten auch mit Problemen:</vt:lpstr>
      <vt:lpstr>NAŠE ÚKOLY</vt:lpstr>
      <vt:lpstr>NAŠE ÚKOLY</vt:lpstr>
      <vt:lpstr>Unsere Aufgaben:</vt:lpstr>
      <vt:lpstr>Prezentace aplikace PowerPoint</vt:lpstr>
      <vt:lpstr>Prezentace aplikace PowerPoint</vt:lpstr>
      <vt:lpstr>NAŠE ÚKOLY</vt:lpstr>
      <vt:lpstr>Unsere Arbeit</vt:lpstr>
      <vt:lpstr>Prezentace aplikace PowerPoint</vt:lpstr>
      <vt:lpstr>KOMUNIKACE  S KLIENTY </vt:lpstr>
      <vt:lpstr>Kommunikation mit den Bewohner</vt:lpstr>
      <vt:lpstr>NAŠE ÚKOLY</vt:lpstr>
      <vt:lpstr>Unsere Arbeit</vt:lpstr>
      <vt:lpstr>NAŠE ÚKOLY</vt:lpstr>
      <vt:lpstr>Unsere Arbeit</vt:lpstr>
      <vt:lpstr>NAŠE ÚKOLY</vt:lpstr>
      <vt:lpstr>Unsere Aufgaben</vt:lpstr>
      <vt:lpstr>NAŠE ÚKOLY  UNSERE ARBEIT</vt:lpstr>
      <vt:lpstr>NAŠE ÚKOLY</vt:lpstr>
      <vt:lpstr>Aktivity obyvatel.  Aktivitäten der Bewohner.</vt:lpstr>
      <vt:lpstr>Další aktivity. Weitere Aktivitäten</vt:lpstr>
      <vt:lpstr>VE VOLNÉM ČASE. UNSERE FREIZEIT</vt:lpstr>
      <vt:lpstr>Náš volný čas.  Unsere Freizeit</vt:lpstr>
      <vt:lpstr>Náš volný čas.  Unsere Freizeit</vt:lpstr>
      <vt:lpstr>VE VOLNÉM ČASE</vt:lpstr>
      <vt:lpstr>Prezentace aplikace PowerPoint</vt:lpstr>
      <vt:lpstr>ZHODNOCENÍ STÁŽE. Praktikumsbewertung</vt:lpstr>
      <vt:lpstr>ZHODNOCENÍ STÁŽE. Praktikumsbewertung</vt:lpstr>
      <vt:lpstr>Prezentace aplikace PowerPoint</vt:lpstr>
      <vt:lpstr>Stáže Německo  Spirit &amp; Spa Hotel Birkenhof  15. 5. – 24. 5. 2017 </vt:lpstr>
      <vt:lpstr>Hotel Birkenhof</vt:lpstr>
      <vt:lpstr>Fotky hotelu. Fotos </vt:lpstr>
      <vt:lpstr>Prezentace aplikace PowerPoint</vt:lpstr>
      <vt:lpstr>Prezentace aplikace PowerPoint</vt:lpstr>
      <vt:lpstr>Pracovní rozvrh. Arbeitsplan</vt:lpstr>
      <vt:lpstr>Zkušenosti. Erfahrungen</vt:lpstr>
      <vt:lpstr>Fotky při práci. Fotos bei der Arbeit</vt:lpstr>
      <vt:lpstr>Prezentace aplikace PowerPoint</vt:lpstr>
      <vt:lpstr>Projektový den. Projekttag</vt:lpstr>
      <vt:lpstr>Prezentace aplikace PowerPoint</vt:lpstr>
      <vt:lpstr>Nakonec se s námi rozloučila  i malá Mimi. Schließlich verabschiedete sich auch Mimi von uns. </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Libuše Podzemská</dc:creator>
  <cp:lastModifiedBy>Marie Hlaváčová, Ing.</cp:lastModifiedBy>
  <cp:revision>68</cp:revision>
  <cp:lastPrinted>2019-06-24T13:37:33Z</cp:lastPrinted>
  <dcterms:created xsi:type="dcterms:W3CDTF">2018-12-05T16:50:01Z</dcterms:created>
  <dcterms:modified xsi:type="dcterms:W3CDTF">2019-07-02T10:12:55Z</dcterms:modified>
</cp:coreProperties>
</file>