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88" r:id="rId3"/>
    <p:sldId id="289" r:id="rId4"/>
    <p:sldId id="290" r:id="rId5"/>
    <p:sldId id="291" r:id="rId6"/>
    <p:sldId id="257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58" r:id="rId17"/>
    <p:sldId id="268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311" r:id="rId32"/>
    <p:sldId id="312" r:id="rId33"/>
    <p:sldId id="310" r:id="rId34"/>
    <p:sldId id="313" r:id="rId35"/>
    <p:sldId id="314" r:id="rId36"/>
    <p:sldId id="294" r:id="rId37"/>
    <p:sldId id="308" r:id="rId38"/>
    <p:sldId id="301" r:id="rId39"/>
    <p:sldId id="304" r:id="rId40"/>
    <p:sldId id="303" r:id="rId41"/>
    <p:sldId id="315" r:id="rId42"/>
    <p:sldId id="316" r:id="rId43"/>
    <p:sldId id="302" r:id="rId44"/>
    <p:sldId id="307" r:id="rId45"/>
    <p:sldId id="299" r:id="rId46"/>
    <p:sldId id="317" r:id="rId47"/>
    <p:sldId id="300" r:id="rId48"/>
    <p:sldId id="306" r:id="rId49"/>
    <p:sldId id="295" r:id="rId50"/>
    <p:sldId id="298" r:id="rId51"/>
    <p:sldId id="297" r:id="rId52"/>
    <p:sldId id="296" r:id="rId53"/>
    <p:sldId id="305" r:id="rId54"/>
    <p:sldId id="318" r:id="rId5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88" autoAdjust="0"/>
    <p:restoredTop sz="94660"/>
  </p:normalViewPr>
  <p:slideViewPr>
    <p:cSldViewPr snapToGrid="0">
      <p:cViewPr>
        <p:scale>
          <a:sx n="52" d="100"/>
          <a:sy n="52" d="100"/>
        </p:scale>
        <p:origin x="-114" y="-3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23C58-018F-4BB1-9BEA-57B4A908AC69}" type="datetimeFigureOut">
              <a:rPr lang="cs-CZ" smtClean="0"/>
              <a:t>7.11.2019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29079-C314-48E5-86AC-5E66375BF2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3020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23C58-018F-4BB1-9BEA-57B4A908AC69}" type="datetimeFigureOut">
              <a:rPr lang="cs-CZ" smtClean="0"/>
              <a:t>7.11.2019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29079-C314-48E5-86AC-5E66375BF2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2473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23C58-018F-4BB1-9BEA-57B4A908AC69}" type="datetimeFigureOut">
              <a:rPr lang="cs-CZ" smtClean="0"/>
              <a:t>7.11.2019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29079-C314-48E5-86AC-5E66375BF2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4184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23C58-018F-4BB1-9BEA-57B4A908AC69}" type="datetimeFigureOut">
              <a:rPr lang="cs-CZ" smtClean="0"/>
              <a:t>7.11.2019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29079-C314-48E5-86AC-5E66375BF2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7049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23C58-018F-4BB1-9BEA-57B4A908AC69}" type="datetimeFigureOut">
              <a:rPr lang="cs-CZ" smtClean="0"/>
              <a:t>7.11.2019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29079-C314-48E5-86AC-5E66375BF2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3262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23C58-018F-4BB1-9BEA-57B4A908AC69}" type="datetimeFigureOut">
              <a:rPr lang="cs-CZ" smtClean="0"/>
              <a:t>7.11.2019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29079-C314-48E5-86AC-5E66375BF2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925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23C58-018F-4BB1-9BEA-57B4A908AC69}" type="datetimeFigureOut">
              <a:rPr lang="cs-CZ" smtClean="0"/>
              <a:t>7.11.2019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29079-C314-48E5-86AC-5E66375BF2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7855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23C58-018F-4BB1-9BEA-57B4A908AC69}" type="datetimeFigureOut">
              <a:rPr lang="cs-CZ" smtClean="0"/>
              <a:t>7.11.2019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29079-C314-48E5-86AC-5E66375BF2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7584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23C58-018F-4BB1-9BEA-57B4A908AC69}" type="datetimeFigureOut">
              <a:rPr lang="cs-CZ" smtClean="0"/>
              <a:t>7.11.2019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29079-C314-48E5-86AC-5E66375BF2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1071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23C58-018F-4BB1-9BEA-57B4A908AC69}" type="datetimeFigureOut">
              <a:rPr lang="cs-CZ" smtClean="0"/>
              <a:t>7.11.2019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29079-C314-48E5-86AC-5E66375BF2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7109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23C58-018F-4BB1-9BEA-57B4A908AC69}" type="datetimeFigureOut">
              <a:rPr lang="cs-CZ" smtClean="0"/>
              <a:t>7.11.2019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29079-C314-48E5-86AC-5E66375BF2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4047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23C58-018F-4BB1-9BEA-57B4A908AC69}" type="datetimeFigureOut">
              <a:rPr lang="cs-CZ" smtClean="0"/>
              <a:t>7.11.2019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29079-C314-48E5-86AC-5E66375BF2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4490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FontTx/>
              <a:buNone/>
              <a:defRPr/>
            </a:pPr>
            <a:endParaRPr lang="cs-CZ" dirty="0" smtClean="0"/>
          </a:p>
          <a:p>
            <a:pPr marL="0" indent="0" algn="ctr">
              <a:buFontTx/>
              <a:buNone/>
              <a:defRPr/>
            </a:pPr>
            <a:endParaRPr lang="cs-CZ" dirty="0"/>
          </a:p>
          <a:p>
            <a:pPr marL="0" indent="0" algn="ctr">
              <a:buFontTx/>
              <a:buNone/>
              <a:defRPr/>
            </a:pPr>
            <a:endParaRPr lang="cs-CZ" dirty="0" smtClean="0"/>
          </a:p>
          <a:p>
            <a:pPr marL="0" indent="0" algn="ctr">
              <a:buFontTx/>
              <a:buNone/>
              <a:defRPr/>
            </a:pPr>
            <a:endParaRPr lang="cs-CZ" dirty="0"/>
          </a:p>
          <a:p>
            <a:pPr marL="0" indent="0" algn="ctr">
              <a:buFontTx/>
              <a:buNone/>
              <a:defRPr/>
            </a:pPr>
            <a:endParaRPr lang="cs-CZ" dirty="0" smtClean="0"/>
          </a:p>
          <a:p>
            <a:pPr marL="0" indent="0" algn="ctr">
              <a:buFontTx/>
              <a:buNone/>
              <a:defRPr/>
            </a:pPr>
            <a:r>
              <a:rPr lang="cs-CZ" dirty="0" err="1" smtClean="0"/>
              <a:t>Programm</a:t>
            </a:r>
            <a:r>
              <a:rPr lang="cs-CZ" dirty="0" smtClean="0"/>
              <a:t> </a:t>
            </a:r>
            <a:r>
              <a:rPr lang="cs-CZ" dirty="0" err="1"/>
              <a:t>zur</a:t>
            </a:r>
            <a:r>
              <a:rPr lang="cs-CZ" dirty="0"/>
              <a:t> </a:t>
            </a:r>
            <a:r>
              <a:rPr lang="cs-CZ" dirty="0" err="1"/>
              <a:t>grenzübergreifenden</a:t>
            </a:r>
            <a:r>
              <a:rPr lang="cs-CZ" dirty="0"/>
              <a:t> </a:t>
            </a:r>
            <a:r>
              <a:rPr lang="cs-CZ" dirty="0" err="1"/>
              <a:t>Zusammenarbeit</a:t>
            </a:r>
            <a:r>
              <a:rPr lang="cs-CZ" dirty="0"/>
              <a:t> </a:t>
            </a:r>
            <a:r>
              <a:rPr lang="cs-CZ" dirty="0" err="1"/>
              <a:t>Freistaat</a:t>
            </a:r>
            <a:r>
              <a:rPr lang="cs-CZ" dirty="0"/>
              <a:t> </a:t>
            </a:r>
            <a:r>
              <a:rPr lang="cs-CZ" dirty="0" err="1"/>
              <a:t>Bayern</a:t>
            </a:r>
            <a:r>
              <a:rPr lang="cs-CZ" dirty="0"/>
              <a:t> - </a:t>
            </a:r>
            <a:r>
              <a:rPr lang="cs-CZ" dirty="0" err="1"/>
              <a:t>Tschechische</a:t>
            </a:r>
            <a:r>
              <a:rPr lang="cs-CZ" dirty="0"/>
              <a:t> Republik </a:t>
            </a:r>
            <a:r>
              <a:rPr lang="cs-CZ" dirty="0" err="1"/>
              <a:t>Ziel</a:t>
            </a:r>
            <a:r>
              <a:rPr lang="cs-CZ" dirty="0"/>
              <a:t> ETZ 2014 - 2020</a:t>
            </a:r>
          </a:p>
          <a:p>
            <a:pPr marL="0" indent="0" algn="ctr">
              <a:buFontTx/>
              <a:buNone/>
              <a:defRPr/>
            </a:pPr>
            <a:r>
              <a:rPr lang="cs-CZ" dirty="0"/>
              <a:t>Program přeshraniční spolupráce Česká republika - Svobodný stát Bavorsko Cíl EÚS 2014 - 2020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2052" name="Obrázek 3" descr="C:\Users\hlavacovam\Desktop\Logo ke kontrole image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151" y="1628775"/>
            <a:ext cx="76581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96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V pivovaru: Plzeňský prazdroj - In der </a:t>
            </a:r>
            <a:r>
              <a:rPr lang="cs-CZ" sz="2800" dirty="0" err="1"/>
              <a:t>Brauerei</a:t>
            </a:r>
            <a:r>
              <a:rPr lang="cs-CZ" sz="2800" dirty="0"/>
              <a:t>: </a:t>
            </a:r>
            <a:r>
              <a:rPr lang="cs-CZ" sz="2800" dirty="0" err="1"/>
              <a:t>Pilsner</a:t>
            </a:r>
            <a:r>
              <a:rPr lang="cs-CZ" sz="2800" dirty="0"/>
              <a:t> </a:t>
            </a:r>
            <a:r>
              <a:rPr lang="cs-CZ" sz="2800" dirty="0" err="1"/>
              <a:t>Urquel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85179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V pivovaru: Plzeňský prazdroj - In der </a:t>
            </a:r>
            <a:r>
              <a:rPr lang="cs-CZ" sz="2800" dirty="0" err="1"/>
              <a:t>Brauerei</a:t>
            </a:r>
            <a:r>
              <a:rPr lang="cs-CZ" sz="2800" dirty="0"/>
              <a:t>: </a:t>
            </a:r>
            <a:r>
              <a:rPr lang="cs-CZ" sz="2800" dirty="0" err="1"/>
              <a:t>Pilsner</a:t>
            </a:r>
            <a:r>
              <a:rPr lang="cs-CZ" sz="2800" dirty="0"/>
              <a:t> </a:t>
            </a:r>
            <a:r>
              <a:rPr lang="cs-CZ" sz="2800" dirty="0" err="1"/>
              <a:t>Urquel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90545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V pivovaru: Plzeňský prazdroj - In der </a:t>
            </a:r>
            <a:r>
              <a:rPr lang="cs-CZ" sz="2800" dirty="0" err="1"/>
              <a:t>Brauerei</a:t>
            </a:r>
            <a:r>
              <a:rPr lang="cs-CZ" sz="2800" dirty="0"/>
              <a:t>: </a:t>
            </a:r>
            <a:r>
              <a:rPr lang="cs-CZ" sz="2800" dirty="0" err="1"/>
              <a:t>Pilsner</a:t>
            </a:r>
            <a:r>
              <a:rPr lang="cs-CZ" sz="2800" dirty="0"/>
              <a:t> </a:t>
            </a:r>
            <a:r>
              <a:rPr lang="cs-CZ" sz="2800" dirty="0" err="1"/>
              <a:t>Urquel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24846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V pivovaru: Plzeňský prazdroj - In der </a:t>
            </a:r>
            <a:r>
              <a:rPr lang="cs-CZ" sz="2800" dirty="0" err="1"/>
              <a:t>Brauerei</a:t>
            </a:r>
            <a:r>
              <a:rPr lang="cs-CZ" sz="2800" dirty="0"/>
              <a:t>: </a:t>
            </a:r>
            <a:r>
              <a:rPr lang="cs-CZ" sz="2800" dirty="0" err="1"/>
              <a:t>Pilsner</a:t>
            </a:r>
            <a:r>
              <a:rPr lang="cs-CZ" sz="2800" dirty="0"/>
              <a:t> </a:t>
            </a:r>
            <a:r>
              <a:rPr lang="cs-CZ" sz="2800" dirty="0" err="1"/>
              <a:t>Urquel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186" y="1825625"/>
            <a:ext cx="2447627" cy="4351338"/>
          </a:xfrm>
        </p:spPr>
      </p:pic>
    </p:spTree>
    <p:extLst>
      <p:ext uri="{BB962C8B-B14F-4D97-AF65-F5344CB8AC3E}">
        <p14:creationId xmlns:p14="http://schemas.microsoft.com/office/powerpoint/2010/main" val="164222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V pivovaru: Plzeňský prazdroj - In der </a:t>
            </a:r>
            <a:r>
              <a:rPr lang="cs-CZ" sz="2800" dirty="0" err="1"/>
              <a:t>Brauerei</a:t>
            </a:r>
            <a:r>
              <a:rPr lang="cs-CZ" sz="2800" dirty="0"/>
              <a:t>: </a:t>
            </a:r>
            <a:r>
              <a:rPr lang="cs-CZ" sz="2800" dirty="0" err="1"/>
              <a:t>Pilsner</a:t>
            </a:r>
            <a:r>
              <a:rPr lang="cs-CZ" sz="2800" dirty="0"/>
              <a:t> </a:t>
            </a:r>
            <a:r>
              <a:rPr lang="cs-CZ" sz="2800" dirty="0" err="1"/>
              <a:t>Urquel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423186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Workshop: Vinuté perle – tradiční šumavské řemeslo, </a:t>
            </a:r>
            <a:br>
              <a:rPr lang="cs-CZ" sz="2800" dirty="0" smtClean="0"/>
            </a:br>
            <a:r>
              <a:rPr lang="cs-CZ" sz="2800" dirty="0"/>
              <a:t> </a:t>
            </a:r>
            <a:r>
              <a:rPr lang="cs-CZ" sz="2800" dirty="0" smtClean="0"/>
              <a:t>                   </a:t>
            </a:r>
            <a:r>
              <a:rPr lang="cs-CZ" sz="2800" dirty="0" err="1" smtClean="0"/>
              <a:t>Glasperlen</a:t>
            </a:r>
            <a:r>
              <a:rPr lang="cs-CZ" sz="2800" dirty="0" smtClean="0"/>
              <a:t> – </a:t>
            </a:r>
            <a:r>
              <a:rPr lang="cs-CZ" sz="2800" dirty="0" err="1" smtClean="0"/>
              <a:t>traditionelles</a:t>
            </a:r>
            <a:r>
              <a:rPr lang="cs-CZ" sz="2800" dirty="0" smtClean="0"/>
              <a:t> </a:t>
            </a:r>
            <a:r>
              <a:rPr lang="cs-CZ" sz="2800" dirty="0" err="1" smtClean="0"/>
              <a:t>Handwerk</a:t>
            </a:r>
            <a:r>
              <a:rPr lang="cs-CZ" sz="2800" dirty="0" smtClean="0"/>
              <a:t> </a:t>
            </a:r>
            <a:r>
              <a:rPr lang="cs-CZ" sz="2800" dirty="0" err="1" smtClean="0"/>
              <a:t>im</a:t>
            </a:r>
            <a:r>
              <a:rPr lang="cs-CZ" sz="2800" dirty="0" smtClean="0"/>
              <a:t> </a:t>
            </a:r>
            <a:r>
              <a:rPr lang="cs-CZ" sz="2800" dirty="0" err="1" smtClean="0"/>
              <a:t>Böhmerwald</a:t>
            </a:r>
            <a:r>
              <a:rPr lang="cs-CZ" sz="2800" dirty="0" smtClean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1538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Workshop: Vinuté perle – tradiční šumavské řemeslo, </a:t>
            </a:r>
            <a:br>
              <a:rPr lang="cs-CZ" sz="2800" dirty="0"/>
            </a:br>
            <a:r>
              <a:rPr lang="cs-CZ" sz="2800" dirty="0"/>
              <a:t>                    </a:t>
            </a:r>
            <a:r>
              <a:rPr lang="cs-CZ" sz="2800" dirty="0" err="1"/>
              <a:t>Glasperlen</a:t>
            </a:r>
            <a:r>
              <a:rPr lang="cs-CZ" sz="2800" dirty="0"/>
              <a:t> – </a:t>
            </a:r>
            <a:r>
              <a:rPr lang="cs-CZ" sz="2800" dirty="0" err="1"/>
              <a:t>traditionelles</a:t>
            </a:r>
            <a:r>
              <a:rPr lang="cs-CZ" sz="2800" dirty="0"/>
              <a:t> </a:t>
            </a:r>
            <a:r>
              <a:rPr lang="cs-CZ" sz="2800" dirty="0" err="1"/>
              <a:t>Handwerk</a:t>
            </a:r>
            <a:r>
              <a:rPr lang="cs-CZ" sz="2800" dirty="0"/>
              <a:t> </a:t>
            </a:r>
            <a:r>
              <a:rPr lang="cs-CZ" sz="2800" dirty="0" err="1"/>
              <a:t>im</a:t>
            </a:r>
            <a:r>
              <a:rPr lang="cs-CZ" sz="2800" dirty="0"/>
              <a:t> </a:t>
            </a:r>
            <a:r>
              <a:rPr lang="cs-CZ" sz="2800" dirty="0" err="1"/>
              <a:t>Böhmerwald</a:t>
            </a:r>
            <a:r>
              <a:rPr lang="cs-CZ" sz="2800" dirty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5895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Workshop: Vinuté perle – tradiční šumavské řemeslo, </a:t>
            </a:r>
            <a:br>
              <a:rPr lang="cs-CZ" sz="2800" dirty="0"/>
            </a:br>
            <a:r>
              <a:rPr lang="cs-CZ" sz="2800" dirty="0"/>
              <a:t>                    </a:t>
            </a:r>
            <a:r>
              <a:rPr lang="cs-CZ" sz="2800" dirty="0" err="1"/>
              <a:t>Glasperlen</a:t>
            </a:r>
            <a:r>
              <a:rPr lang="cs-CZ" sz="2800" dirty="0"/>
              <a:t> – </a:t>
            </a:r>
            <a:r>
              <a:rPr lang="cs-CZ" sz="2800" dirty="0" err="1"/>
              <a:t>traditionelles</a:t>
            </a:r>
            <a:r>
              <a:rPr lang="cs-CZ" sz="2800" dirty="0"/>
              <a:t> </a:t>
            </a:r>
            <a:r>
              <a:rPr lang="cs-CZ" sz="2800" dirty="0" err="1"/>
              <a:t>Handwerk</a:t>
            </a:r>
            <a:r>
              <a:rPr lang="cs-CZ" sz="2800" dirty="0"/>
              <a:t> </a:t>
            </a:r>
            <a:r>
              <a:rPr lang="cs-CZ" sz="2800" dirty="0" err="1"/>
              <a:t>im</a:t>
            </a:r>
            <a:r>
              <a:rPr lang="cs-CZ" sz="2800" dirty="0"/>
              <a:t> </a:t>
            </a:r>
            <a:r>
              <a:rPr lang="cs-CZ" sz="2800" dirty="0" err="1"/>
              <a:t>Böhmerwald</a:t>
            </a:r>
            <a:r>
              <a:rPr lang="cs-CZ" sz="2800" dirty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50350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Workshop: Vinuté perle – tradiční šumavské řemeslo, </a:t>
            </a:r>
            <a:br>
              <a:rPr lang="cs-CZ" sz="2800" dirty="0"/>
            </a:br>
            <a:r>
              <a:rPr lang="cs-CZ" sz="2800" dirty="0"/>
              <a:t>                    </a:t>
            </a:r>
            <a:r>
              <a:rPr lang="cs-CZ" sz="2800" dirty="0" err="1"/>
              <a:t>Glasperlen</a:t>
            </a:r>
            <a:r>
              <a:rPr lang="cs-CZ" sz="2800" dirty="0"/>
              <a:t> – </a:t>
            </a:r>
            <a:r>
              <a:rPr lang="cs-CZ" sz="2800" dirty="0" err="1"/>
              <a:t>traditionelles</a:t>
            </a:r>
            <a:r>
              <a:rPr lang="cs-CZ" sz="2800" dirty="0"/>
              <a:t> </a:t>
            </a:r>
            <a:r>
              <a:rPr lang="cs-CZ" sz="2800" dirty="0" err="1"/>
              <a:t>Handwerk</a:t>
            </a:r>
            <a:r>
              <a:rPr lang="cs-CZ" sz="2800" dirty="0"/>
              <a:t> </a:t>
            </a:r>
            <a:r>
              <a:rPr lang="cs-CZ" sz="2800" dirty="0" err="1"/>
              <a:t>im</a:t>
            </a:r>
            <a:r>
              <a:rPr lang="cs-CZ" sz="2800" dirty="0"/>
              <a:t> </a:t>
            </a:r>
            <a:r>
              <a:rPr lang="cs-CZ" sz="2800" dirty="0" err="1"/>
              <a:t>Böhmerwald</a:t>
            </a:r>
            <a:r>
              <a:rPr lang="cs-CZ" sz="2800" dirty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29078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Workshop: Vinuté perle – tradiční šumavské řemeslo, </a:t>
            </a:r>
            <a:br>
              <a:rPr lang="cs-CZ" sz="2800" dirty="0"/>
            </a:br>
            <a:r>
              <a:rPr lang="cs-CZ" sz="2800" dirty="0"/>
              <a:t>                    </a:t>
            </a:r>
            <a:r>
              <a:rPr lang="cs-CZ" sz="2800" dirty="0" err="1"/>
              <a:t>Glasperlen</a:t>
            </a:r>
            <a:r>
              <a:rPr lang="cs-CZ" sz="2800" dirty="0"/>
              <a:t> – </a:t>
            </a:r>
            <a:r>
              <a:rPr lang="cs-CZ" sz="2800" dirty="0" err="1"/>
              <a:t>traditionelles</a:t>
            </a:r>
            <a:r>
              <a:rPr lang="cs-CZ" sz="2800" dirty="0"/>
              <a:t> </a:t>
            </a:r>
            <a:r>
              <a:rPr lang="cs-CZ" sz="2800" dirty="0" err="1"/>
              <a:t>Handwerk</a:t>
            </a:r>
            <a:r>
              <a:rPr lang="cs-CZ" sz="2800" dirty="0"/>
              <a:t> </a:t>
            </a:r>
            <a:r>
              <a:rPr lang="cs-CZ" sz="2800" dirty="0" err="1"/>
              <a:t>im</a:t>
            </a:r>
            <a:r>
              <a:rPr lang="cs-CZ" sz="2800" dirty="0"/>
              <a:t> </a:t>
            </a:r>
            <a:r>
              <a:rPr lang="cs-CZ" sz="2800" dirty="0" err="1"/>
              <a:t>Böhmerwald</a:t>
            </a:r>
            <a:r>
              <a:rPr lang="cs-CZ" sz="2800" dirty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41519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Projekt 71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FontTx/>
              <a:buNone/>
              <a:defRPr/>
            </a:pPr>
            <a:r>
              <a:rPr lang="cs-CZ" dirty="0"/>
              <a:t>Budoucnost utváříme společně - kulturní a profesní výměny v regionu Sušice – </a:t>
            </a:r>
            <a:r>
              <a:rPr lang="cs-CZ" dirty="0" err="1"/>
              <a:t>Cham</a:t>
            </a:r>
            <a:endParaRPr lang="cs-CZ" dirty="0"/>
          </a:p>
          <a:p>
            <a:pPr marL="0" indent="0" algn="ctr">
              <a:buFontTx/>
              <a:buNone/>
              <a:defRPr/>
            </a:pPr>
            <a:r>
              <a:rPr lang="cs-CZ" dirty="0"/>
              <a:t> </a:t>
            </a:r>
          </a:p>
          <a:p>
            <a:pPr marL="0" indent="0" algn="ctr">
              <a:buFontTx/>
              <a:buNone/>
              <a:defRPr/>
            </a:pPr>
            <a:r>
              <a:rPr lang="cs-CZ" dirty="0" err="1"/>
              <a:t>Zukunft</a:t>
            </a:r>
            <a:r>
              <a:rPr lang="cs-CZ" dirty="0"/>
              <a:t> </a:t>
            </a:r>
            <a:r>
              <a:rPr lang="cs-CZ" dirty="0" err="1"/>
              <a:t>gemeinsam</a:t>
            </a:r>
            <a:r>
              <a:rPr lang="cs-CZ" dirty="0"/>
              <a:t> </a:t>
            </a:r>
            <a:r>
              <a:rPr lang="cs-CZ" dirty="0" err="1"/>
              <a:t>gestalten</a:t>
            </a:r>
            <a:r>
              <a:rPr lang="cs-CZ" dirty="0"/>
              <a:t> – </a:t>
            </a:r>
            <a:r>
              <a:rPr lang="cs-CZ" dirty="0" err="1"/>
              <a:t>kultureller</a:t>
            </a:r>
            <a:r>
              <a:rPr lang="cs-CZ" dirty="0"/>
              <a:t>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beruflicher</a:t>
            </a:r>
            <a:r>
              <a:rPr lang="cs-CZ" dirty="0"/>
              <a:t> </a:t>
            </a:r>
            <a:r>
              <a:rPr lang="cs-CZ" dirty="0" err="1"/>
              <a:t>Austausch</a:t>
            </a:r>
            <a:r>
              <a:rPr lang="cs-CZ" dirty="0"/>
              <a:t> </a:t>
            </a:r>
          </a:p>
          <a:p>
            <a:pPr marL="0" indent="0" algn="ctr">
              <a:buFontTx/>
              <a:buNone/>
              <a:defRPr/>
            </a:pPr>
            <a:r>
              <a:rPr lang="cs-CZ" dirty="0"/>
              <a:t>in der Region Sušice – </a:t>
            </a:r>
            <a:r>
              <a:rPr lang="cs-CZ" dirty="0" err="1"/>
              <a:t>Cham</a:t>
            </a:r>
            <a:endParaRPr lang="cs-CZ" dirty="0"/>
          </a:p>
          <a:p>
            <a:pPr marL="0" indent="0" algn="ctr">
              <a:buFontTx/>
              <a:buNone/>
              <a:defRPr/>
            </a:pPr>
            <a:r>
              <a:rPr lang="cs-CZ" dirty="0"/>
              <a:t> </a:t>
            </a:r>
          </a:p>
          <a:p>
            <a:pPr marL="0" indent="0" algn="ctr">
              <a:buFontTx/>
              <a:buNone/>
              <a:defRPr/>
            </a:pPr>
            <a:r>
              <a:rPr lang="cs-CZ" dirty="0"/>
              <a:t>Projekt spolupráce škol SOŠ a SOU SUŠICE a VHS </a:t>
            </a:r>
            <a:r>
              <a:rPr lang="cs-CZ" dirty="0" err="1"/>
              <a:t>im</a:t>
            </a:r>
            <a:r>
              <a:rPr lang="cs-CZ" dirty="0"/>
              <a:t> </a:t>
            </a:r>
            <a:r>
              <a:rPr lang="cs-CZ" dirty="0" err="1"/>
              <a:t>Landkreis</a:t>
            </a:r>
            <a:r>
              <a:rPr lang="cs-CZ" dirty="0"/>
              <a:t> </a:t>
            </a:r>
            <a:r>
              <a:rPr lang="cs-CZ" dirty="0" err="1"/>
              <a:t>Cham</a:t>
            </a:r>
            <a:r>
              <a:rPr lang="cs-CZ" dirty="0"/>
              <a:t>  e. V.</a:t>
            </a:r>
          </a:p>
          <a:p>
            <a:pPr marL="0" indent="0" algn="ctr">
              <a:buFontTx/>
              <a:buNone/>
              <a:defRPr/>
            </a:pPr>
            <a:r>
              <a:rPr lang="cs-CZ" dirty="0" err="1"/>
              <a:t>Zusammenarbeit</a:t>
            </a:r>
            <a:r>
              <a:rPr lang="cs-CZ" dirty="0"/>
              <a:t> der </a:t>
            </a:r>
            <a:r>
              <a:rPr lang="cs-CZ" dirty="0" err="1"/>
              <a:t>Schulen</a:t>
            </a:r>
            <a:r>
              <a:rPr lang="cs-CZ" dirty="0"/>
              <a:t> VHS </a:t>
            </a:r>
            <a:r>
              <a:rPr lang="cs-CZ" dirty="0" err="1"/>
              <a:t>im</a:t>
            </a:r>
            <a:r>
              <a:rPr lang="cs-CZ" dirty="0"/>
              <a:t> </a:t>
            </a:r>
            <a:r>
              <a:rPr lang="cs-CZ" dirty="0" err="1"/>
              <a:t>Landkreis</a:t>
            </a:r>
            <a:r>
              <a:rPr lang="cs-CZ" dirty="0"/>
              <a:t> </a:t>
            </a:r>
            <a:r>
              <a:rPr lang="cs-CZ" dirty="0" err="1"/>
              <a:t>Cham</a:t>
            </a:r>
            <a:r>
              <a:rPr lang="cs-CZ" dirty="0"/>
              <a:t> </a:t>
            </a:r>
            <a:r>
              <a:rPr lang="cs-CZ" dirty="0" err="1"/>
              <a:t>e.V</a:t>
            </a:r>
            <a:r>
              <a:rPr lang="cs-CZ" dirty="0"/>
              <a:t>. </a:t>
            </a:r>
            <a:r>
              <a:rPr lang="cs-CZ" dirty="0" err="1"/>
              <a:t>und</a:t>
            </a:r>
            <a:r>
              <a:rPr lang="cs-CZ" dirty="0"/>
              <a:t> SOŠ a SOU Sušice</a:t>
            </a:r>
          </a:p>
          <a:p>
            <a:pPr marL="0" indent="0">
              <a:buFontTx/>
              <a:buNone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113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Workshop: Vinuté perle – tradiční šumavské řemeslo, </a:t>
            </a:r>
            <a:br>
              <a:rPr lang="cs-CZ" sz="2800" dirty="0"/>
            </a:br>
            <a:r>
              <a:rPr lang="cs-CZ" sz="2800" dirty="0"/>
              <a:t>                    </a:t>
            </a:r>
            <a:r>
              <a:rPr lang="cs-CZ" sz="2800" dirty="0" err="1"/>
              <a:t>Glasperlen</a:t>
            </a:r>
            <a:r>
              <a:rPr lang="cs-CZ" sz="2800" dirty="0"/>
              <a:t> – </a:t>
            </a:r>
            <a:r>
              <a:rPr lang="cs-CZ" sz="2800" dirty="0" err="1"/>
              <a:t>traditionelles</a:t>
            </a:r>
            <a:r>
              <a:rPr lang="cs-CZ" sz="2800" dirty="0"/>
              <a:t> </a:t>
            </a:r>
            <a:r>
              <a:rPr lang="cs-CZ" sz="2800" dirty="0" err="1"/>
              <a:t>Handwerk</a:t>
            </a:r>
            <a:r>
              <a:rPr lang="cs-CZ" sz="2800" dirty="0"/>
              <a:t> </a:t>
            </a:r>
            <a:r>
              <a:rPr lang="cs-CZ" sz="2800" dirty="0" err="1"/>
              <a:t>im</a:t>
            </a:r>
            <a:r>
              <a:rPr lang="cs-CZ" sz="2800" dirty="0"/>
              <a:t> </a:t>
            </a:r>
            <a:r>
              <a:rPr lang="cs-CZ" sz="2800" dirty="0" err="1"/>
              <a:t>Böhmerwald</a:t>
            </a:r>
            <a:r>
              <a:rPr lang="cs-CZ" sz="2800" dirty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91213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Workshop: Vinuté perle – tradiční šumavské řemeslo, </a:t>
            </a:r>
            <a:br>
              <a:rPr lang="cs-CZ" sz="2800" dirty="0"/>
            </a:br>
            <a:r>
              <a:rPr lang="cs-CZ" sz="2800" dirty="0"/>
              <a:t>                    </a:t>
            </a:r>
            <a:r>
              <a:rPr lang="cs-CZ" sz="2800" dirty="0" err="1"/>
              <a:t>Glasperlen</a:t>
            </a:r>
            <a:r>
              <a:rPr lang="cs-CZ" sz="2800" dirty="0"/>
              <a:t> – </a:t>
            </a:r>
            <a:r>
              <a:rPr lang="cs-CZ" sz="2800" dirty="0" err="1"/>
              <a:t>traditionelles</a:t>
            </a:r>
            <a:r>
              <a:rPr lang="cs-CZ" sz="2800" dirty="0"/>
              <a:t> </a:t>
            </a:r>
            <a:r>
              <a:rPr lang="cs-CZ" sz="2800" dirty="0" err="1"/>
              <a:t>Handwerk</a:t>
            </a:r>
            <a:r>
              <a:rPr lang="cs-CZ" sz="2800" dirty="0"/>
              <a:t> </a:t>
            </a:r>
            <a:r>
              <a:rPr lang="cs-CZ" sz="2800" dirty="0" err="1"/>
              <a:t>im</a:t>
            </a:r>
            <a:r>
              <a:rPr lang="cs-CZ" sz="2800" dirty="0"/>
              <a:t> </a:t>
            </a:r>
            <a:r>
              <a:rPr lang="cs-CZ" sz="2800" dirty="0" err="1"/>
              <a:t>Böhmerwald</a:t>
            </a:r>
            <a:r>
              <a:rPr lang="cs-CZ" sz="2800" dirty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97540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Workshop: Vinuté perle – tradiční šumavské řemeslo, </a:t>
            </a:r>
            <a:br>
              <a:rPr lang="cs-CZ" sz="2800" dirty="0"/>
            </a:br>
            <a:r>
              <a:rPr lang="cs-CZ" sz="2800" dirty="0"/>
              <a:t>                    </a:t>
            </a:r>
            <a:r>
              <a:rPr lang="cs-CZ" sz="2800" dirty="0" err="1"/>
              <a:t>Glasperlen</a:t>
            </a:r>
            <a:r>
              <a:rPr lang="cs-CZ" sz="2800" dirty="0"/>
              <a:t> – </a:t>
            </a:r>
            <a:r>
              <a:rPr lang="cs-CZ" sz="2800" dirty="0" err="1"/>
              <a:t>traditionelles</a:t>
            </a:r>
            <a:r>
              <a:rPr lang="cs-CZ" sz="2800" dirty="0"/>
              <a:t> </a:t>
            </a:r>
            <a:r>
              <a:rPr lang="cs-CZ" sz="2800" dirty="0" err="1"/>
              <a:t>Handwerk</a:t>
            </a:r>
            <a:r>
              <a:rPr lang="cs-CZ" sz="2800" dirty="0"/>
              <a:t> </a:t>
            </a:r>
            <a:r>
              <a:rPr lang="cs-CZ" sz="2800" dirty="0" err="1"/>
              <a:t>im</a:t>
            </a:r>
            <a:r>
              <a:rPr lang="cs-CZ" sz="2800" dirty="0"/>
              <a:t> </a:t>
            </a:r>
            <a:r>
              <a:rPr lang="cs-CZ" sz="2800" dirty="0" err="1"/>
              <a:t>Böhmerwald</a:t>
            </a:r>
            <a:r>
              <a:rPr lang="cs-CZ" sz="2800" dirty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12303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Workshop: Vinuté perle – tradiční šumavské řemeslo, </a:t>
            </a:r>
            <a:br>
              <a:rPr lang="cs-CZ" sz="2800" dirty="0"/>
            </a:br>
            <a:r>
              <a:rPr lang="cs-CZ" sz="2800" dirty="0"/>
              <a:t>                    </a:t>
            </a:r>
            <a:r>
              <a:rPr lang="cs-CZ" sz="2800" dirty="0" err="1"/>
              <a:t>Glasperlen</a:t>
            </a:r>
            <a:r>
              <a:rPr lang="cs-CZ" sz="2800" dirty="0"/>
              <a:t> – </a:t>
            </a:r>
            <a:r>
              <a:rPr lang="cs-CZ" sz="2800" dirty="0" err="1"/>
              <a:t>traditionelles</a:t>
            </a:r>
            <a:r>
              <a:rPr lang="cs-CZ" sz="2800" dirty="0"/>
              <a:t> </a:t>
            </a:r>
            <a:r>
              <a:rPr lang="cs-CZ" sz="2800" dirty="0" err="1"/>
              <a:t>Handwerk</a:t>
            </a:r>
            <a:r>
              <a:rPr lang="cs-CZ" sz="2800" dirty="0"/>
              <a:t> </a:t>
            </a:r>
            <a:r>
              <a:rPr lang="cs-CZ" sz="2800" dirty="0" err="1"/>
              <a:t>im</a:t>
            </a:r>
            <a:r>
              <a:rPr lang="cs-CZ" sz="2800" dirty="0"/>
              <a:t> </a:t>
            </a:r>
            <a:r>
              <a:rPr lang="cs-CZ" sz="2800" dirty="0" err="1"/>
              <a:t>Böhmerwald</a:t>
            </a:r>
            <a:r>
              <a:rPr lang="cs-CZ" sz="2800" dirty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86985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Workshop: Vinuté perle – tradiční šumavské řemeslo, </a:t>
            </a:r>
            <a:br>
              <a:rPr lang="cs-CZ" sz="2800" dirty="0"/>
            </a:br>
            <a:r>
              <a:rPr lang="cs-CZ" sz="2800" dirty="0"/>
              <a:t>                    </a:t>
            </a:r>
            <a:r>
              <a:rPr lang="cs-CZ" sz="2800" dirty="0" err="1"/>
              <a:t>Glasperlen</a:t>
            </a:r>
            <a:r>
              <a:rPr lang="cs-CZ" sz="2800" dirty="0"/>
              <a:t> – </a:t>
            </a:r>
            <a:r>
              <a:rPr lang="cs-CZ" sz="2800" dirty="0" err="1"/>
              <a:t>traditionelles</a:t>
            </a:r>
            <a:r>
              <a:rPr lang="cs-CZ" sz="2800" dirty="0"/>
              <a:t> </a:t>
            </a:r>
            <a:r>
              <a:rPr lang="cs-CZ" sz="2800" dirty="0" err="1"/>
              <a:t>Handwerk</a:t>
            </a:r>
            <a:r>
              <a:rPr lang="cs-CZ" sz="2800" dirty="0"/>
              <a:t> </a:t>
            </a:r>
            <a:r>
              <a:rPr lang="cs-CZ" sz="2800" dirty="0" err="1"/>
              <a:t>im</a:t>
            </a:r>
            <a:r>
              <a:rPr lang="cs-CZ" sz="2800" dirty="0"/>
              <a:t> </a:t>
            </a:r>
            <a:r>
              <a:rPr lang="cs-CZ" sz="2800" dirty="0" err="1"/>
              <a:t>Böhmerwald</a:t>
            </a:r>
            <a:r>
              <a:rPr lang="cs-CZ" sz="2800" dirty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07653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Workshop: Vinuté perle – tradiční šumavské řemeslo, </a:t>
            </a:r>
            <a:br>
              <a:rPr lang="cs-CZ" sz="2800" dirty="0"/>
            </a:br>
            <a:r>
              <a:rPr lang="cs-CZ" sz="2800" dirty="0"/>
              <a:t>                    </a:t>
            </a:r>
            <a:r>
              <a:rPr lang="cs-CZ" sz="2800" dirty="0" err="1"/>
              <a:t>Glasperlen</a:t>
            </a:r>
            <a:r>
              <a:rPr lang="cs-CZ" sz="2800" dirty="0"/>
              <a:t> – </a:t>
            </a:r>
            <a:r>
              <a:rPr lang="cs-CZ" sz="2800" dirty="0" err="1"/>
              <a:t>traditionelles</a:t>
            </a:r>
            <a:r>
              <a:rPr lang="cs-CZ" sz="2800" dirty="0"/>
              <a:t> </a:t>
            </a:r>
            <a:r>
              <a:rPr lang="cs-CZ" sz="2800" dirty="0" err="1"/>
              <a:t>Handwerk</a:t>
            </a:r>
            <a:r>
              <a:rPr lang="cs-CZ" sz="2800" dirty="0"/>
              <a:t> </a:t>
            </a:r>
            <a:r>
              <a:rPr lang="cs-CZ" sz="2800" dirty="0" err="1"/>
              <a:t>im</a:t>
            </a:r>
            <a:r>
              <a:rPr lang="cs-CZ" sz="2800" dirty="0"/>
              <a:t> </a:t>
            </a:r>
            <a:r>
              <a:rPr lang="cs-CZ" sz="2800" dirty="0" err="1"/>
              <a:t>Böhmerwald</a:t>
            </a:r>
            <a:r>
              <a:rPr lang="cs-CZ" sz="2800" dirty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78547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Workshop: Vinuté perle – tradiční šumavské řemeslo, </a:t>
            </a:r>
            <a:br>
              <a:rPr lang="cs-CZ" sz="2800" dirty="0"/>
            </a:br>
            <a:r>
              <a:rPr lang="cs-CZ" sz="2800" dirty="0"/>
              <a:t>                    </a:t>
            </a:r>
            <a:r>
              <a:rPr lang="cs-CZ" sz="2800" dirty="0" err="1"/>
              <a:t>Glasperlen</a:t>
            </a:r>
            <a:r>
              <a:rPr lang="cs-CZ" sz="2800" dirty="0"/>
              <a:t> – </a:t>
            </a:r>
            <a:r>
              <a:rPr lang="cs-CZ" sz="2800" dirty="0" err="1"/>
              <a:t>traditionelles</a:t>
            </a:r>
            <a:r>
              <a:rPr lang="cs-CZ" sz="2800" dirty="0"/>
              <a:t> </a:t>
            </a:r>
            <a:r>
              <a:rPr lang="cs-CZ" sz="2800" dirty="0" err="1"/>
              <a:t>Handwerk</a:t>
            </a:r>
            <a:r>
              <a:rPr lang="cs-CZ" sz="2800" dirty="0"/>
              <a:t> </a:t>
            </a:r>
            <a:r>
              <a:rPr lang="cs-CZ" sz="2800" dirty="0" err="1"/>
              <a:t>im</a:t>
            </a:r>
            <a:r>
              <a:rPr lang="cs-CZ" sz="2800" dirty="0"/>
              <a:t> </a:t>
            </a:r>
            <a:r>
              <a:rPr lang="cs-CZ" sz="2800" dirty="0" err="1"/>
              <a:t>Böhmerwald</a:t>
            </a:r>
            <a:r>
              <a:rPr lang="cs-CZ" sz="2800" dirty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74565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Workshop: Vinuté perle – tradiční šumavské řemeslo, </a:t>
            </a:r>
            <a:br>
              <a:rPr lang="cs-CZ" sz="2800" dirty="0"/>
            </a:br>
            <a:r>
              <a:rPr lang="cs-CZ" sz="2800" dirty="0"/>
              <a:t>                    </a:t>
            </a:r>
            <a:r>
              <a:rPr lang="cs-CZ" sz="2800" dirty="0" err="1"/>
              <a:t>Glasperlen</a:t>
            </a:r>
            <a:r>
              <a:rPr lang="cs-CZ" sz="2800" dirty="0"/>
              <a:t> – </a:t>
            </a:r>
            <a:r>
              <a:rPr lang="cs-CZ" sz="2800" dirty="0" err="1"/>
              <a:t>traditionelles</a:t>
            </a:r>
            <a:r>
              <a:rPr lang="cs-CZ" sz="2800" dirty="0"/>
              <a:t> </a:t>
            </a:r>
            <a:r>
              <a:rPr lang="cs-CZ" sz="2800" dirty="0" err="1"/>
              <a:t>Handwerk</a:t>
            </a:r>
            <a:r>
              <a:rPr lang="cs-CZ" sz="2800" dirty="0"/>
              <a:t> </a:t>
            </a:r>
            <a:r>
              <a:rPr lang="cs-CZ" sz="2800" dirty="0" err="1"/>
              <a:t>im</a:t>
            </a:r>
            <a:r>
              <a:rPr lang="cs-CZ" sz="2800" dirty="0"/>
              <a:t> </a:t>
            </a:r>
            <a:r>
              <a:rPr lang="cs-CZ" sz="2800" dirty="0" err="1"/>
              <a:t>Böhmerwald</a:t>
            </a:r>
            <a:r>
              <a:rPr lang="cs-CZ" sz="2800" dirty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92278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Workshop: Vinuté perle – tradiční šumavské řemeslo, </a:t>
            </a:r>
            <a:br>
              <a:rPr lang="cs-CZ" sz="2800" dirty="0"/>
            </a:br>
            <a:r>
              <a:rPr lang="cs-CZ" sz="2800" dirty="0"/>
              <a:t>                    </a:t>
            </a:r>
            <a:r>
              <a:rPr lang="cs-CZ" sz="2800" dirty="0" err="1"/>
              <a:t>Glasperlen</a:t>
            </a:r>
            <a:r>
              <a:rPr lang="cs-CZ" sz="2800" dirty="0"/>
              <a:t> – </a:t>
            </a:r>
            <a:r>
              <a:rPr lang="cs-CZ" sz="2800" dirty="0" err="1"/>
              <a:t>traditionelles</a:t>
            </a:r>
            <a:r>
              <a:rPr lang="cs-CZ" sz="2800" dirty="0"/>
              <a:t> </a:t>
            </a:r>
            <a:r>
              <a:rPr lang="cs-CZ" sz="2800" dirty="0" err="1"/>
              <a:t>Handwerk</a:t>
            </a:r>
            <a:r>
              <a:rPr lang="cs-CZ" sz="2800" dirty="0"/>
              <a:t> </a:t>
            </a:r>
            <a:r>
              <a:rPr lang="cs-CZ" sz="2800" dirty="0" err="1"/>
              <a:t>im</a:t>
            </a:r>
            <a:r>
              <a:rPr lang="cs-CZ" sz="2800" dirty="0"/>
              <a:t> </a:t>
            </a:r>
            <a:r>
              <a:rPr lang="cs-CZ" sz="2800" dirty="0" err="1"/>
              <a:t>Böhmerwald</a:t>
            </a:r>
            <a:r>
              <a:rPr lang="cs-CZ" sz="2800" dirty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61157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Workshop: Vinuté perle – tradiční šumavské řemeslo, </a:t>
            </a:r>
            <a:br>
              <a:rPr lang="cs-CZ" sz="2800" dirty="0"/>
            </a:br>
            <a:r>
              <a:rPr lang="cs-CZ" sz="2800" dirty="0"/>
              <a:t>                    </a:t>
            </a:r>
            <a:r>
              <a:rPr lang="cs-CZ" sz="2800" dirty="0" err="1"/>
              <a:t>Glasperlen</a:t>
            </a:r>
            <a:r>
              <a:rPr lang="cs-CZ" sz="2800" dirty="0"/>
              <a:t> – </a:t>
            </a:r>
            <a:r>
              <a:rPr lang="cs-CZ" sz="2800" dirty="0" err="1"/>
              <a:t>traditionelles</a:t>
            </a:r>
            <a:r>
              <a:rPr lang="cs-CZ" sz="2800" dirty="0"/>
              <a:t> </a:t>
            </a:r>
            <a:r>
              <a:rPr lang="cs-CZ" sz="2800" dirty="0" err="1"/>
              <a:t>Handwerk</a:t>
            </a:r>
            <a:r>
              <a:rPr lang="cs-CZ" sz="2800" dirty="0"/>
              <a:t> </a:t>
            </a:r>
            <a:r>
              <a:rPr lang="cs-CZ" sz="2800" dirty="0" err="1"/>
              <a:t>im</a:t>
            </a:r>
            <a:r>
              <a:rPr lang="cs-CZ" sz="2800" dirty="0"/>
              <a:t> </a:t>
            </a:r>
            <a:r>
              <a:rPr lang="cs-CZ" sz="2800" dirty="0" err="1"/>
              <a:t>Böhmerwald</a:t>
            </a:r>
            <a:r>
              <a:rPr lang="cs-CZ" sz="2800" dirty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12388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z="2000" smtClean="0"/>
          </a:p>
        </p:txBody>
      </p:sp>
      <p:sp>
        <p:nvSpPr>
          <p:cNvPr id="4099" name="Zástupný symbol pro obsah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endParaRPr lang="cs-CZ" altLang="cs-CZ" smtClean="0"/>
          </a:p>
          <a:p>
            <a:pPr marL="0" indent="0" eaLnBrk="1" hangingPunct="1">
              <a:buFontTx/>
              <a:buNone/>
            </a:pPr>
            <a:r>
              <a:rPr lang="cs-CZ" altLang="cs-CZ" smtClean="0"/>
              <a:t>Tematický pobyt</a:t>
            </a:r>
          </a:p>
          <a:p>
            <a:pPr marL="0" indent="0" eaLnBrk="1" hangingPunct="1">
              <a:buFontTx/>
              <a:buNone/>
            </a:pPr>
            <a:endParaRPr lang="cs-CZ" altLang="cs-CZ" smtClean="0"/>
          </a:p>
          <a:p>
            <a:pPr marL="0" indent="0" eaLnBrk="1" hangingPunct="1">
              <a:buFontTx/>
              <a:buNone/>
            </a:pPr>
            <a:r>
              <a:rPr lang="cs-CZ" altLang="cs-CZ" smtClean="0"/>
              <a:t>Je dvoudenní akce, které se účastní 40 žáků </a:t>
            </a:r>
          </a:p>
          <a:p>
            <a:pPr marL="0" indent="0" eaLnBrk="1" hangingPunct="1">
              <a:buFontTx/>
              <a:buNone/>
            </a:pPr>
            <a:r>
              <a:rPr lang="cs-CZ" altLang="cs-CZ" smtClean="0"/>
              <a:t>z SOŠ a SOU Sušice a 40 z VHS Cham. </a:t>
            </a:r>
          </a:p>
          <a:p>
            <a:pPr marL="0" indent="0" eaLnBrk="1" hangingPunct="1">
              <a:buFontTx/>
              <a:buNone/>
            </a:pPr>
            <a:r>
              <a:rPr lang="cs-CZ" altLang="cs-CZ" smtClean="0"/>
              <a:t>Každý projektový rok se koná jednou </a:t>
            </a:r>
          </a:p>
          <a:p>
            <a:pPr marL="0" indent="0" eaLnBrk="1" hangingPunct="1">
              <a:buFontTx/>
              <a:buNone/>
            </a:pPr>
            <a:r>
              <a:rPr lang="cs-CZ" altLang="cs-CZ" smtClean="0"/>
              <a:t>v Sušici a jednou v Chamu</a:t>
            </a:r>
          </a:p>
        </p:txBody>
      </p:sp>
      <p:pic>
        <p:nvPicPr>
          <p:cNvPr id="4100" name="Obrázek 3" descr="C:\Users\hlavacovam\Desktop\Logo ke kontrole image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151" y="511175"/>
            <a:ext cx="76581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632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Workshop: Vinuté perle – tradiční šumavské řemeslo, </a:t>
            </a:r>
            <a:br>
              <a:rPr lang="cs-CZ" sz="2800" dirty="0"/>
            </a:br>
            <a:r>
              <a:rPr lang="cs-CZ" sz="2800" dirty="0"/>
              <a:t>                    </a:t>
            </a:r>
            <a:r>
              <a:rPr lang="cs-CZ" sz="2800" dirty="0" err="1"/>
              <a:t>Glasperlen</a:t>
            </a:r>
            <a:r>
              <a:rPr lang="cs-CZ" sz="2800" dirty="0"/>
              <a:t> – </a:t>
            </a:r>
            <a:r>
              <a:rPr lang="cs-CZ" sz="2800" dirty="0" err="1"/>
              <a:t>traditionelles</a:t>
            </a:r>
            <a:r>
              <a:rPr lang="cs-CZ" sz="2800" dirty="0"/>
              <a:t> </a:t>
            </a:r>
            <a:r>
              <a:rPr lang="cs-CZ" sz="2800" dirty="0" err="1"/>
              <a:t>Handwerk</a:t>
            </a:r>
            <a:r>
              <a:rPr lang="cs-CZ" sz="2800" dirty="0"/>
              <a:t> </a:t>
            </a:r>
            <a:r>
              <a:rPr lang="cs-CZ" sz="2800" dirty="0" err="1"/>
              <a:t>im</a:t>
            </a:r>
            <a:r>
              <a:rPr lang="cs-CZ" sz="2800" dirty="0"/>
              <a:t> </a:t>
            </a:r>
            <a:r>
              <a:rPr lang="cs-CZ" sz="2800" dirty="0" err="1"/>
              <a:t>Böhmerwald</a:t>
            </a:r>
            <a:r>
              <a:rPr lang="cs-CZ" sz="2800" dirty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58467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FontTx/>
              <a:buNone/>
              <a:defRPr/>
            </a:pPr>
            <a:endParaRPr lang="cs-CZ" dirty="0" smtClean="0"/>
          </a:p>
          <a:p>
            <a:pPr marL="0" indent="0" algn="ctr">
              <a:buFontTx/>
              <a:buNone/>
              <a:defRPr/>
            </a:pPr>
            <a:endParaRPr lang="cs-CZ" dirty="0"/>
          </a:p>
          <a:p>
            <a:pPr marL="0" indent="0" algn="ctr">
              <a:buFontTx/>
              <a:buNone/>
              <a:defRPr/>
            </a:pPr>
            <a:endParaRPr lang="cs-CZ" dirty="0" smtClean="0"/>
          </a:p>
          <a:p>
            <a:pPr marL="0" indent="0" algn="ctr">
              <a:buFontTx/>
              <a:buNone/>
              <a:defRPr/>
            </a:pPr>
            <a:endParaRPr lang="cs-CZ" dirty="0"/>
          </a:p>
          <a:p>
            <a:pPr marL="0" indent="0" algn="ctr">
              <a:buFontTx/>
              <a:buNone/>
              <a:defRPr/>
            </a:pPr>
            <a:endParaRPr lang="cs-CZ" dirty="0" smtClean="0"/>
          </a:p>
          <a:p>
            <a:pPr marL="0" indent="0" algn="ctr">
              <a:buFontTx/>
              <a:buNone/>
              <a:defRPr/>
            </a:pPr>
            <a:r>
              <a:rPr lang="cs-CZ" dirty="0" err="1" smtClean="0"/>
              <a:t>Programm</a:t>
            </a:r>
            <a:r>
              <a:rPr lang="cs-CZ" dirty="0" smtClean="0"/>
              <a:t> </a:t>
            </a:r>
            <a:r>
              <a:rPr lang="cs-CZ" dirty="0" err="1"/>
              <a:t>zur</a:t>
            </a:r>
            <a:r>
              <a:rPr lang="cs-CZ" dirty="0"/>
              <a:t> </a:t>
            </a:r>
            <a:r>
              <a:rPr lang="cs-CZ" dirty="0" err="1"/>
              <a:t>grenzübergreifenden</a:t>
            </a:r>
            <a:r>
              <a:rPr lang="cs-CZ" dirty="0"/>
              <a:t> </a:t>
            </a:r>
            <a:r>
              <a:rPr lang="cs-CZ" dirty="0" err="1"/>
              <a:t>Zusammenarbeit</a:t>
            </a:r>
            <a:r>
              <a:rPr lang="cs-CZ" dirty="0"/>
              <a:t> </a:t>
            </a:r>
            <a:r>
              <a:rPr lang="cs-CZ" dirty="0" err="1"/>
              <a:t>Freistaat</a:t>
            </a:r>
            <a:r>
              <a:rPr lang="cs-CZ" dirty="0"/>
              <a:t> </a:t>
            </a:r>
            <a:r>
              <a:rPr lang="cs-CZ" dirty="0" err="1"/>
              <a:t>Bayern</a:t>
            </a:r>
            <a:r>
              <a:rPr lang="cs-CZ" dirty="0"/>
              <a:t> - </a:t>
            </a:r>
            <a:r>
              <a:rPr lang="cs-CZ" dirty="0" err="1"/>
              <a:t>Tschechische</a:t>
            </a:r>
            <a:r>
              <a:rPr lang="cs-CZ" dirty="0"/>
              <a:t> Republik </a:t>
            </a:r>
            <a:r>
              <a:rPr lang="cs-CZ" dirty="0" err="1"/>
              <a:t>Ziel</a:t>
            </a:r>
            <a:r>
              <a:rPr lang="cs-CZ" dirty="0"/>
              <a:t> ETZ 2014 - 2020</a:t>
            </a:r>
          </a:p>
          <a:p>
            <a:pPr marL="0" indent="0" algn="ctr">
              <a:buFontTx/>
              <a:buNone/>
              <a:defRPr/>
            </a:pPr>
            <a:r>
              <a:rPr lang="cs-CZ" dirty="0"/>
              <a:t>Program přeshraniční spolupráce Česká republika - Svobodný stát Bavorsko Cíl EÚS 2014 - 2020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2052" name="Obrázek 3" descr="C:\Users\hlavacovam\Desktop\Logo ke kontrole image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407" y="641223"/>
            <a:ext cx="76581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976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Projekt 71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FontTx/>
              <a:buNone/>
              <a:defRPr/>
            </a:pPr>
            <a:r>
              <a:rPr lang="cs-CZ" dirty="0"/>
              <a:t>Budoucnost utváříme společně - kulturní a profesní výměny v regionu Sušice – </a:t>
            </a:r>
            <a:r>
              <a:rPr lang="cs-CZ" dirty="0" err="1"/>
              <a:t>Cham</a:t>
            </a:r>
            <a:endParaRPr lang="cs-CZ" dirty="0"/>
          </a:p>
          <a:p>
            <a:pPr marL="0" indent="0" algn="ctr">
              <a:buFontTx/>
              <a:buNone/>
              <a:defRPr/>
            </a:pPr>
            <a:r>
              <a:rPr lang="cs-CZ" dirty="0"/>
              <a:t> </a:t>
            </a:r>
          </a:p>
          <a:p>
            <a:pPr marL="0" indent="0" algn="ctr">
              <a:buFontTx/>
              <a:buNone/>
              <a:defRPr/>
            </a:pPr>
            <a:r>
              <a:rPr lang="cs-CZ" dirty="0" err="1"/>
              <a:t>Zukunft</a:t>
            </a:r>
            <a:r>
              <a:rPr lang="cs-CZ" dirty="0"/>
              <a:t> </a:t>
            </a:r>
            <a:r>
              <a:rPr lang="cs-CZ" dirty="0" err="1"/>
              <a:t>gemeinsam</a:t>
            </a:r>
            <a:r>
              <a:rPr lang="cs-CZ" dirty="0"/>
              <a:t> </a:t>
            </a:r>
            <a:r>
              <a:rPr lang="cs-CZ" dirty="0" err="1"/>
              <a:t>gestalten</a:t>
            </a:r>
            <a:r>
              <a:rPr lang="cs-CZ" dirty="0"/>
              <a:t> – </a:t>
            </a:r>
            <a:r>
              <a:rPr lang="cs-CZ" dirty="0" err="1"/>
              <a:t>kultureller</a:t>
            </a:r>
            <a:r>
              <a:rPr lang="cs-CZ" dirty="0"/>
              <a:t>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beruflicher</a:t>
            </a:r>
            <a:r>
              <a:rPr lang="cs-CZ" dirty="0"/>
              <a:t> </a:t>
            </a:r>
            <a:r>
              <a:rPr lang="cs-CZ" dirty="0" err="1"/>
              <a:t>Austausch</a:t>
            </a:r>
            <a:r>
              <a:rPr lang="cs-CZ" dirty="0"/>
              <a:t> </a:t>
            </a:r>
          </a:p>
          <a:p>
            <a:pPr marL="0" indent="0" algn="ctr">
              <a:buFontTx/>
              <a:buNone/>
              <a:defRPr/>
            </a:pPr>
            <a:r>
              <a:rPr lang="cs-CZ" dirty="0"/>
              <a:t>in der Region Sušice – </a:t>
            </a:r>
            <a:r>
              <a:rPr lang="cs-CZ" dirty="0" err="1"/>
              <a:t>Cham</a:t>
            </a:r>
            <a:endParaRPr lang="cs-CZ" dirty="0"/>
          </a:p>
          <a:p>
            <a:pPr marL="0" indent="0" algn="ctr">
              <a:buFontTx/>
              <a:buNone/>
              <a:defRPr/>
            </a:pPr>
            <a:r>
              <a:rPr lang="cs-CZ" dirty="0"/>
              <a:t> </a:t>
            </a:r>
          </a:p>
          <a:p>
            <a:pPr marL="0" indent="0" algn="ctr">
              <a:buFontTx/>
              <a:buNone/>
              <a:defRPr/>
            </a:pPr>
            <a:r>
              <a:rPr lang="cs-CZ" dirty="0"/>
              <a:t>Projekt spolupráce škol SOŠ a SOU SUŠICE a VHS </a:t>
            </a:r>
            <a:r>
              <a:rPr lang="cs-CZ" dirty="0" err="1"/>
              <a:t>im</a:t>
            </a:r>
            <a:r>
              <a:rPr lang="cs-CZ" dirty="0"/>
              <a:t> </a:t>
            </a:r>
            <a:r>
              <a:rPr lang="cs-CZ" dirty="0" err="1"/>
              <a:t>Landkreis</a:t>
            </a:r>
            <a:r>
              <a:rPr lang="cs-CZ" dirty="0"/>
              <a:t> </a:t>
            </a:r>
            <a:r>
              <a:rPr lang="cs-CZ" dirty="0" err="1"/>
              <a:t>Cham</a:t>
            </a:r>
            <a:r>
              <a:rPr lang="cs-CZ" dirty="0"/>
              <a:t>  e. V.</a:t>
            </a:r>
          </a:p>
          <a:p>
            <a:pPr marL="0" indent="0" algn="ctr">
              <a:buFontTx/>
              <a:buNone/>
              <a:defRPr/>
            </a:pPr>
            <a:r>
              <a:rPr lang="cs-CZ" dirty="0" err="1"/>
              <a:t>Zusammenarbeit</a:t>
            </a:r>
            <a:r>
              <a:rPr lang="cs-CZ" dirty="0"/>
              <a:t> der </a:t>
            </a:r>
            <a:r>
              <a:rPr lang="cs-CZ" dirty="0" err="1"/>
              <a:t>Schulen</a:t>
            </a:r>
            <a:r>
              <a:rPr lang="cs-CZ" dirty="0"/>
              <a:t> VHS </a:t>
            </a:r>
            <a:r>
              <a:rPr lang="cs-CZ" dirty="0" err="1"/>
              <a:t>im</a:t>
            </a:r>
            <a:r>
              <a:rPr lang="cs-CZ" dirty="0"/>
              <a:t> </a:t>
            </a:r>
            <a:r>
              <a:rPr lang="cs-CZ" dirty="0" err="1"/>
              <a:t>Landkreis</a:t>
            </a:r>
            <a:r>
              <a:rPr lang="cs-CZ" dirty="0"/>
              <a:t> </a:t>
            </a:r>
            <a:r>
              <a:rPr lang="cs-CZ" dirty="0" err="1"/>
              <a:t>Cham</a:t>
            </a:r>
            <a:r>
              <a:rPr lang="cs-CZ" dirty="0"/>
              <a:t> </a:t>
            </a:r>
            <a:r>
              <a:rPr lang="cs-CZ" dirty="0" err="1"/>
              <a:t>e.V</a:t>
            </a:r>
            <a:r>
              <a:rPr lang="cs-CZ" dirty="0"/>
              <a:t>. </a:t>
            </a:r>
            <a:r>
              <a:rPr lang="cs-CZ" dirty="0" err="1"/>
              <a:t>und</a:t>
            </a:r>
            <a:r>
              <a:rPr lang="cs-CZ" dirty="0"/>
              <a:t> SOŠ a SOU Sušice</a:t>
            </a:r>
          </a:p>
          <a:p>
            <a:pPr marL="0" indent="0">
              <a:buFontTx/>
              <a:buNone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80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717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Tx/>
              <a:buNone/>
            </a:pPr>
            <a:endParaRPr lang="cs-CZ" altLang="cs-CZ" dirty="0" smtClean="0"/>
          </a:p>
          <a:p>
            <a:pPr marL="0" indent="0" algn="ctr">
              <a:buFontTx/>
              <a:buNone/>
            </a:pPr>
            <a:r>
              <a:rPr lang="cs-CZ" altLang="cs-CZ" dirty="0" smtClean="0"/>
              <a:t>Tematický pobyt v </a:t>
            </a:r>
            <a:r>
              <a:rPr lang="cs-CZ" altLang="cs-CZ" dirty="0" err="1" smtClean="0"/>
              <a:t>Chamu</a:t>
            </a:r>
            <a:r>
              <a:rPr lang="cs-CZ" altLang="cs-CZ" dirty="0" smtClean="0"/>
              <a:t> a okolí </a:t>
            </a:r>
          </a:p>
          <a:p>
            <a:pPr marL="0" indent="0" algn="ctr">
              <a:buFontTx/>
              <a:buNone/>
            </a:pPr>
            <a:endParaRPr lang="cs-CZ" altLang="cs-CZ" dirty="0" smtClean="0"/>
          </a:p>
          <a:p>
            <a:pPr marL="0" indent="0" algn="ctr">
              <a:buFontTx/>
              <a:buNone/>
            </a:pPr>
            <a:r>
              <a:rPr lang="de-DE" altLang="cs-CZ" dirty="0" smtClean="0"/>
              <a:t>Thematischer Aufenthalt</a:t>
            </a:r>
            <a:r>
              <a:rPr lang="cs-CZ" altLang="cs-CZ" dirty="0" smtClean="0"/>
              <a:t> </a:t>
            </a:r>
          </a:p>
          <a:p>
            <a:pPr marL="0" indent="0" algn="ctr">
              <a:buFontTx/>
              <a:buNone/>
            </a:pPr>
            <a:r>
              <a:rPr lang="cs-CZ" altLang="cs-CZ" dirty="0" smtClean="0"/>
              <a:t>in </a:t>
            </a:r>
            <a:r>
              <a:rPr lang="cs-CZ" altLang="cs-CZ" dirty="0" err="1" smtClean="0"/>
              <a:t>Cham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und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Umgebung</a:t>
            </a:r>
            <a:endParaRPr lang="cs-CZ" altLang="cs-CZ" dirty="0" smtClean="0"/>
          </a:p>
          <a:p>
            <a:pPr marL="0" indent="0" algn="ctr">
              <a:buFontTx/>
              <a:buNone/>
            </a:pPr>
            <a:endParaRPr lang="cs-CZ" altLang="cs-CZ" dirty="0" smtClean="0"/>
          </a:p>
          <a:p>
            <a:pPr marL="0" indent="0" algn="ctr">
              <a:buFontTx/>
              <a:buNone/>
            </a:pPr>
            <a:r>
              <a:rPr lang="cs-CZ" altLang="cs-CZ" dirty="0" smtClean="0"/>
              <a:t>11. – 12. 6. </a:t>
            </a:r>
            <a:r>
              <a:rPr lang="cs-CZ" altLang="cs-CZ" dirty="0"/>
              <a:t>2018</a:t>
            </a:r>
          </a:p>
        </p:txBody>
      </p:sp>
      <p:pic>
        <p:nvPicPr>
          <p:cNvPr id="7172" name="Obrázek 3" descr="C:\Users\hlavacovam\Desktop\Logo ke kontrole image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1" y="404813"/>
            <a:ext cx="806450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698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z="2000" smtClean="0"/>
          </a:p>
        </p:txBody>
      </p:sp>
      <p:sp>
        <p:nvSpPr>
          <p:cNvPr id="4099" name="Zástupný symbol pro obsah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endParaRPr lang="cs-CZ" altLang="cs-CZ" smtClean="0"/>
          </a:p>
          <a:p>
            <a:pPr marL="0" indent="0" eaLnBrk="1" hangingPunct="1">
              <a:buFontTx/>
              <a:buNone/>
            </a:pPr>
            <a:r>
              <a:rPr lang="cs-CZ" altLang="cs-CZ" smtClean="0"/>
              <a:t>Tematický pobyt</a:t>
            </a:r>
          </a:p>
          <a:p>
            <a:pPr marL="0" indent="0" eaLnBrk="1" hangingPunct="1">
              <a:buFontTx/>
              <a:buNone/>
            </a:pPr>
            <a:endParaRPr lang="cs-CZ" altLang="cs-CZ" smtClean="0"/>
          </a:p>
          <a:p>
            <a:pPr marL="0" indent="0" eaLnBrk="1" hangingPunct="1">
              <a:buFontTx/>
              <a:buNone/>
            </a:pPr>
            <a:r>
              <a:rPr lang="cs-CZ" altLang="cs-CZ" smtClean="0"/>
              <a:t>Je dvoudenní akce, které se účastní 40 žáků </a:t>
            </a:r>
          </a:p>
          <a:p>
            <a:pPr marL="0" indent="0" eaLnBrk="1" hangingPunct="1">
              <a:buFontTx/>
              <a:buNone/>
            </a:pPr>
            <a:r>
              <a:rPr lang="cs-CZ" altLang="cs-CZ" smtClean="0"/>
              <a:t>z SOŠ a SOU Sušice a 40 z VHS Cham. </a:t>
            </a:r>
          </a:p>
          <a:p>
            <a:pPr marL="0" indent="0" eaLnBrk="1" hangingPunct="1">
              <a:buFontTx/>
              <a:buNone/>
            </a:pPr>
            <a:r>
              <a:rPr lang="cs-CZ" altLang="cs-CZ" smtClean="0"/>
              <a:t>Každý projektový rok se koná jednou </a:t>
            </a:r>
          </a:p>
          <a:p>
            <a:pPr marL="0" indent="0" eaLnBrk="1" hangingPunct="1">
              <a:buFontTx/>
              <a:buNone/>
            </a:pPr>
            <a:r>
              <a:rPr lang="cs-CZ" altLang="cs-CZ" smtClean="0"/>
              <a:t>v Sušici a jednou v Chamu</a:t>
            </a:r>
          </a:p>
        </p:txBody>
      </p:sp>
      <p:pic>
        <p:nvPicPr>
          <p:cNvPr id="4100" name="Obrázek 3" descr="C:\Users\hlavacovam\Desktop\Logo ke kontrole image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151" y="511175"/>
            <a:ext cx="76581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983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dirty="0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endParaRPr lang="cs-CZ" dirty="0" smtClean="0"/>
          </a:p>
          <a:p>
            <a:pPr marL="0" indent="0">
              <a:buFontTx/>
              <a:buNone/>
              <a:defRPr/>
            </a:pPr>
            <a:r>
              <a:rPr lang="de-DE" dirty="0" smtClean="0"/>
              <a:t>Thematischer Aufenthalt</a:t>
            </a:r>
          </a:p>
          <a:p>
            <a:pPr>
              <a:defRPr/>
            </a:pPr>
            <a:endParaRPr lang="de-DE" dirty="0" smtClean="0"/>
          </a:p>
          <a:p>
            <a:pPr marL="0" indent="0">
              <a:buFontTx/>
              <a:buNone/>
              <a:defRPr/>
            </a:pPr>
            <a:r>
              <a:rPr lang="de-DE" sz="2800" dirty="0" smtClean="0"/>
              <a:t>Es ist eine zweitägige Veranstaltung </a:t>
            </a:r>
            <a:endParaRPr lang="cs-CZ" sz="2800" dirty="0" smtClean="0"/>
          </a:p>
          <a:p>
            <a:pPr marL="0" indent="0">
              <a:buFontTx/>
              <a:buNone/>
              <a:defRPr/>
            </a:pPr>
            <a:r>
              <a:rPr lang="de-DE" sz="2800" dirty="0" smtClean="0"/>
              <a:t>mit 40 Schülern</a:t>
            </a:r>
            <a:r>
              <a:rPr lang="cs-CZ" sz="2800" dirty="0" smtClean="0"/>
              <a:t> </a:t>
            </a:r>
            <a:r>
              <a:rPr lang="de-DE" sz="2800" dirty="0" smtClean="0"/>
              <a:t>von SOŠ und SOU Sušice und 40 von VHS Cham.</a:t>
            </a:r>
            <a:endParaRPr lang="cs-CZ" sz="2800" dirty="0" smtClean="0"/>
          </a:p>
          <a:p>
            <a:pPr marL="0" indent="0">
              <a:buFontTx/>
              <a:buNone/>
              <a:defRPr/>
            </a:pPr>
            <a:r>
              <a:rPr lang="de-DE" sz="2800" dirty="0" smtClean="0"/>
              <a:t>Jedes Projektjahr findet </a:t>
            </a:r>
            <a:r>
              <a:rPr lang="cs-CZ" sz="2800" dirty="0" err="1" smtClean="0"/>
              <a:t>Thematischer</a:t>
            </a:r>
            <a:r>
              <a:rPr lang="cs-CZ" sz="2800" dirty="0" smtClean="0"/>
              <a:t> </a:t>
            </a:r>
            <a:r>
              <a:rPr lang="cs-CZ" sz="2800" dirty="0" err="1" smtClean="0"/>
              <a:t>Aufenthalt</a:t>
            </a:r>
            <a:r>
              <a:rPr lang="cs-CZ" sz="2800" dirty="0" smtClean="0"/>
              <a:t> </a:t>
            </a:r>
            <a:r>
              <a:rPr lang="de-DE" sz="2800" dirty="0" smtClean="0"/>
              <a:t>einmal in Sušice und einmal in Cham</a:t>
            </a:r>
            <a:r>
              <a:rPr lang="cs-CZ" sz="2800" dirty="0" smtClean="0"/>
              <a:t> </a:t>
            </a:r>
            <a:r>
              <a:rPr lang="cs-CZ" sz="2800" dirty="0" err="1" smtClean="0"/>
              <a:t>statt</a:t>
            </a:r>
            <a:r>
              <a:rPr lang="cs-CZ" sz="2800" dirty="0" smtClean="0"/>
              <a:t>.</a:t>
            </a:r>
            <a:endParaRPr lang="cs-CZ" sz="2800" dirty="0"/>
          </a:p>
        </p:txBody>
      </p:sp>
      <p:pic>
        <p:nvPicPr>
          <p:cNvPr id="5124" name="Obrázek 3" descr="C:\Users\hlavacovam\Desktop\Logo ke kontrole image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133" y="404813"/>
            <a:ext cx="8161867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921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2800" dirty="0" smtClean="0"/>
              <a:t>Cesta do </a:t>
            </a:r>
            <a:r>
              <a:rPr lang="cs-CZ" altLang="cs-CZ" sz="2800" dirty="0" err="1" smtClean="0"/>
              <a:t>Chamu</a:t>
            </a:r>
            <a:r>
              <a:rPr lang="cs-CZ" altLang="cs-CZ" sz="2800" dirty="0" smtClean="0"/>
              <a:t>. </a:t>
            </a:r>
            <a:r>
              <a:rPr lang="cs-CZ" altLang="cs-CZ" sz="2800" dirty="0" err="1" smtClean="0"/>
              <a:t>Reise</a:t>
            </a:r>
            <a:r>
              <a:rPr lang="cs-CZ" altLang="cs-CZ" sz="2800" dirty="0" smtClean="0"/>
              <a:t> nach </a:t>
            </a:r>
            <a:r>
              <a:rPr lang="cs-CZ" altLang="cs-CZ" sz="2800" dirty="0" err="1" smtClean="0"/>
              <a:t>Cham</a:t>
            </a:r>
            <a:r>
              <a:rPr lang="cs-CZ" altLang="cs-CZ" sz="2800" dirty="0" smtClean="0"/>
              <a:t>.</a:t>
            </a:r>
            <a:endParaRPr lang="cs-CZ" altLang="cs-CZ" sz="2800" dirty="0"/>
          </a:p>
        </p:txBody>
      </p:sp>
      <p:pic>
        <p:nvPicPr>
          <p:cNvPr id="2054" name="Picture 6" descr="20180611_09492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2367" y="1600201"/>
            <a:ext cx="10727267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219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2800" dirty="0" smtClean="0"/>
              <a:t>V </a:t>
            </a:r>
            <a:r>
              <a:rPr lang="cs-CZ" altLang="cs-CZ" sz="2800" dirty="0" err="1" smtClean="0"/>
              <a:t>Chamu</a:t>
            </a:r>
            <a:r>
              <a:rPr lang="cs-CZ" altLang="cs-CZ" sz="2800" dirty="0" smtClean="0"/>
              <a:t>. In </a:t>
            </a:r>
            <a:r>
              <a:rPr lang="cs-CZ" altLang="cs-CZ" sz="2800" dirty="0" err="1" smtClean="0"/>
              <a:t>Cham</a:t>
            </a:r>
            <a:r>
              <a:rPr lang="cs-CZ" altLang="cs-CZ" sz="2800" dirty="0" smtClean="0"/>
              <a:t>.</a:t>
            </a:r>
            <a:endParaRPr lang="cs-CZ" altLang="cs-CZ" sz="2800" dirty="0"/>
          </a:p>
        </p:txBody>
      </p:sp>
      <p:pic>
        <p:nvPicPr>
          <p:cNvPr id="17412" name="Picture 4" descr="20180611_09524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2367" y="1600201"/>
            <a:ext cx="10727267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702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2800" dirty="0" smtClean="0"/>
              <a:t>ZOO v </a:t>
            </a:r>
            <a:r>
              <a:rPr lang="cs-CZ" altLang="cs-CZ" sz="2800" dirty="0" err="1" smtClean="0"/>
              <a:t>Lohberku</a:t>
            </a:r>
            <a:r>
              <a:rPr lang="cs-CZ" altLang="cs-CZ" sz="2800" dirty="0" smtClean="0"/>
              <a:t>. </a:t>
            </a:r>
            <a:r>
              <a:rPr lang="cs-CZ" altLang="cs-CZ" sz="2800" dirty="0" err="1" smtClean="0"/>
              <a:t>Tiergarten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Lohberg</a:t>
            </a:r>
            <a:r>
              <a:rPr lang="cs-CZ" altLang="cs-CZ" sz="2800" dirty="0" smtClean="0"/>
              <a:t>. </a:t>
            </a:r>
            <a:endParaRPr lang="cs-CZ" altLang="cs-CZ" sz="2800" dirty="0"/>
          </a:p>
        </p:txBody>
      </p:sp>
      <p:pic>
        <p:nvPicPr>
          <p:cNvPr id="10244" name="Picture 4" descr="20180611_11542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2367" y="1600201"/>
            <a:ext cx="10727267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623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2800" dirty="0"/>
              <a:t>ZOO v </a:t>
            </a:r>
            <a:r>
              <a:rPr lang="cs-CZ" altLang="cs-CZ" sz="2800" dirty="0" err="1"/>
              <a:t>Lohberku</a:t>
            </a:r>
            <a:r>
              <a:rPr lang="cs-CZ" altLang="cs-CZ" sz="2800" dirty="0"/>
              <a:t>. </a:t>
            </a:r>
            <a:r>
              <a:rPr lang="cs-CZ" altLang="cs-CZ" sz="2800" dirty="0" err="1"/>
              <a:t>Tiergarten</a:t>
            </a:r>
            <a:r>
              <a:rPr lang="cs-CZ" altLang="cs-CZ" sz="2800" dirty="0"/>
              <a:t> </a:t>
            </a:r>
            <a:r>
              <a:rPr lang="cs-CZ" altLang="cs-CZ" sz="2800" dirty="0" err="1"/>
              <a:t>Lohberg</a:t>
            </a:r>
            <a:r>
              <a:rPr lang="cs-CZ" altLang="cs-CZ" sz="2800" dirty="0"/>
              <a:t>. </a:t>
            </a:r>
            <a:endParaRPr lang="cs-CZ" altLang="cs-CZ" sz="2800" dirty="0"/>
          </a:p>
        </p:txBody>
      </p:sp>
      <p:pic>
        <p:nvPicPr>
          <p:cNvPr id="13316" name="Picture 4" descr="20180611_10035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2367" y="1600201"/>
            <a:ext cx="10727267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289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dirty="0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endParaRPr lang="cs-CZ" dirty="0" smtClean="0"/>
          </a:p>
          <a:p>
            <a:pPr marL="0" indent="0">
              <a:buFontTx/>
              <a:buNone/>
              <a:defRPr/>
            </a:pPr>
            <a:r>
              <a:rPr lang="de-DE" dirty="0" smtClean="0"/>
              <a:t>Thematischer Aufenthalt</a:t>
            </a:r>
          </a:p>
          <a:p>
            <a:pPr>
              <a:defRPr/>
            </a:pPr>
            <a:endParaRPr lang="de-DE" dirty="0" smtClean="0"/>
          </a:p>
          <a:p>
            <a:pPr marL="0" indent="0">
              <a:buFontTx/>
              <a:buNone/>
              <a:defRPr/>
            </a:pPr>
            <a:r>
              <a:rPr lang="de-DE" sz="2800" dirty="0" smtClean="0"/>
              <a:t>Es ist eine zweitägige Veranstaltung </a:t>
            </a:r>
            <a:endParaRPr lang="cs-CZ" sz="2800" dirty="0" smtClean="0"/>
          </a:p>
          <a:p>
            <a:pPr marL="0" indent="0">
              <a:buFontTx/>
              <a:buNone/>
              <a:defRPr/>
            </a:pPr>
            <a:r>
              <a:rPr lang="de-DE" sz="2800" dirty="0" smtClean="0"/>
              <a:t>mit 40 Schülern</a:t>
            </a:r>
            <a:r>
              <a:rPr lang="cs-CZ" sz="2800" dirty="0" smtClean="0"/>
              <a:t> </a:t>
            </a:r>
            <a:r>
              <a:rPr lang="de-DE" sz="2800" dirty="0" smtClean="0"/>
              <a:t>von SOŠ und SOU Sušice und 40 von VHS Cham.</a:t>
            </a:r>
            <a:endParaRPr lang="cs-CZ" sz="2800" dirty="0" smtClean="0"/>
          </a:p>
          <a:p>
            <a:pPr marL="0" indent="0">
              <a:buFontTx/>
              <a:buNone/>
              <a:defRPr/>
            </a:pPr>
            <a:r>
              <a:rPr lang="de-DE" sz="2800" dirty="0" smtClean="0"/>
              <a:t>Jedes Projektjahr findet </a:t>
            </a:r>
            <a:r>
              <a:rPr lang="cs-CZ" sz="2800" dirty="0" err="1" smtClean="0"/>
              <a:t>Thematischer</a:t>
            </a:r>
            <a:r>
              <a:rPr lang="cs-CZ" sz="2800" dirty="0" smtClean="0"/>
              <a:t> </a:t>
            </a:r>
            <a:r>
              <a:rPr lang="cs-CZ" sz="2800" dirty="0" err="1" smtClean="0"/>
              <a:t>Aufenthalt</a:t>
            </a:r>
            <a:r>
              <a:rPr lang="cs-CZ" sz="2800" dirty="0" smtClean="0"/>
              <a:t> </a:t>
            </a:r>
            <a:r>
              <a:rPr lang="de-DE" sz="2800" dirty="0" smtClean="0"/>
              <a:t>einmal in Sušice und einmal in Cham</a:t>
            </a:r>
            <a:r>
              <a:rPr lang="cs-CZ" sz="2800" dirty="0" smtClean="0"/>
              <a:t> </a:t>
            </a:r>
            <a:r>
              <a:rPr lang="cs-CZ" sz="2800" dirty="0" err="1" smtClean="0"/>
              <a:t>statt</a:t>
            </a:r>
            <a:r>
              <a:rPr lang="cs-CZ" sz="2800" dirty="0" smtClean="0"/>
              <a:t>.</a:t>
            </a:r>
            <a:endParaRPr lang="cs-CZ" sz="2800" dirty="0"/>
          </a:p>
        </p:txBody>
      </p:sp>
      <p:pic>
        <p:nvPicPr>
          <p:cNvPr id="5124" name="Obrázek 3" descr="C:\Users\hlavacovam\Desktop\Logo ke kontrole image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133" y="404813"/>
            <a:ext cx="8161867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78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2800" dirty="0"/>
              <a:t>ZOO v </a:t>
            </a:r>
            <a:r>
              <a:rPr lang="cs-CZ" altLang="cs-CZ" sz="2800" dirty="0" err="1"/>
              <a:t>Lohberku</a:t>
            </a:r>
            <a:r>
              <a:rPr lang="cs-CZ" altLang="cs-CZ" sz="2800" dirty="0"/>
              <a:t>. </a:t>
            </a:r>
            <a:r>
              <a:rPr lang="cs-CZ" altLang="cs-CZ" sz="2800" dirty="0" err="1"/>
              <a:t>Tiergarten</a:t>
            </a:r>
            <a:r>
              <a:rPr lang="cs-CZ" altLang="cs-CZ" sz="2800" dirty="0"/>
              <a:t> </a:t>
            </a:r>
            <a:r>
              <a:rPr lang="cs-CZ" altLang="cs-CZ" sz="2800" dirty="0" err="1"/>
              <a:t>Lohberg</a:t>
            </a:r>
            <a:r>
              <a:rPr lang="cs-CZ" altLang="cs-CZ" sz="2800" dirty="0"/>
              <a:t>. </a:t>
            </a:r>
            <a:endParaRPr lang="cs-CZ" altLang="cs-CZ" sz="2800" dirty="0"/>
          </a:p>
        </p:txBody>
      </p:sp>
      <p:pic>
        <p:nvPicPr>
          <p:cNvPr id="12292" name="Picture 4" descr="20180611_10465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2367" y="1600201"/>
            <a:ext cx="10727267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431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C:\Users\hlavacovam\Desktop\CHAM\2.b. Cham 17 FOTA k zápisům od 1.1.2018\63. Fota Tem.pobyt Cha, 11.-12.6.2018\20180611_1022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88813" y="-4721225"/>
            <a:ext cx="31089601" cy="1748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15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ZOO v </a:t>
            </a:r>
            <a:r>
              <a:rPr lang="cs-CZ" altLang="cs-CZ" dirty="0" err="1"/>
              <a:t>Lohberku</a:t>
            </a:r>
            <a:r>
              <a:rPr lang="cs-CZ" altLang="cs-CZ" dirty="0"/>
              <a:t>. </a:t>
            </a:r>
            <a:r>
              <a:rPr lang="cs-CZ" altLang="cs-CZ" dirty="0" err="1"/>
              <a:t>Tiergarten</a:t>
            </a:r>
            <a:r>
              <a:rPr lang="cs-CZ" altLang="cs-CZ" dirty="0"/>
              <a:t> </a:t>
            </a:r>
            <a:r>
              <a:rPr lang="cs-CZ" altLang="cs-CZ" dirty="0" err="1"/>
              <a:t>Lohberg</a:t>
            </a:r>
            <a:r>
              <a:rPr lang="cs-CZ" altLang="cs-CZ" dirty="0"/>
              <a:t>. </a:t>
            </a:r>
            <a:endParaRPr lang="cs-CZ" dirty="0"/>
          </a:p>
        </p:txBody>
      </p:sp>
      <p:pic>
        <p:nvPicPr>
          <p:cNvPr id="2050" name="Picture 2" descr="C:\Users\hlavacovam\Desktop\CHAM\2.b. Cham 17 FOTA k zápisům od 1.1.2018\63. Fota Tem.pobyt Cha, 11.-12.6.2018\20180611_1004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186" y="1825625"/>
            <a:ext cx="244762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76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2800" dirty="0"/>
              <a:t>ZOO v </a:t>
            </a:r>
            <a:r>
              <a:rPr lang="cs-CZ" altLang="cs-CZ" sz="2800" dirty="0" err="1"/>
              <a:t>Lohberku</a:t>
            </a:r>
            <a:r>
              <a:rPr lang="cs-CZ" altLang="cs-CZ" sz="2800" dirty="0"/>
              <a:t>. </a:t>
            </a:r>
            <a:r>
              <a:rPr lang="cs-CZ" altLang="cs-CZ" sz="2800" dirty="0" err="1"/>
              <a:t>Tiergarten</a:t>
            </a:r>
            <a:r>
              <a:rPr lang="cs-CZ" altLang="cs-CZ" sz="2800" dirty="0"/>
              <a:t> </a:t>
            </a:r>
            <a:r>
              <a:rPr lang="cs-CZ" altLang="cs-CZ" sz="2800" dirty="0" err="1"/>
              <a:t>Lohberg</a:t>
            </a:r>
            <a:r>
              <a:rPr lang="cs-CZ" altLang="cs-CZ" sz="2800" dirty="0"/>
              <a:t>. </a:t>
            </a:r>
            <a:endParaRPr lang="cs-CZ" altLang="cs-CZ" sz="2800" dirty="0"/>
          </a:p>
        </p:txBody>
      </p:sp>
      <p:pic>
        <p:nvPicPr>
          <p:cNvPr id="11268" name="Picture 4" descr="20180611_11031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2367" y="1600201"/>
            <a:ext cx="10727267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983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2800" dirty="0"/>
              <a:t>ZOO v </a:t>
            </a:r>
            <a:r>
              <a:rPr lang="cs-CZ" altLang="cs-CZ" sz="2800" dirty="0" err="1"/>
              <a:t>Lohberku</a:t>
            </a:r>
            <a:r>
              <a:rPr lang="cs-CZ" altLang="cs-CZ" sz="2800" dirty="0"/>
              <a:t>. </a:t>
            </a:r>
            <a:r>
              <a:rPr lang="cs-CZ" altLang="cs-CZ" sz="2800" dirty="0" err="1"/>
              <a:t>Tiergarten</a:t>
            </a:r>
            <a:r>
              <a:rPr lang="cs-CZ" altLang="cs-CZ" sz="2800" dirty="0"/>
              <a:t> </a:t>
            </a:r>
            <a:r>
              <a:rPr lang="cs-CZ" altLang="cs-CZ" sz="2800" dirty="0" err="1"/>
              <a:t>Lohberg</a:t>
            </a:r>
            <a:r>
              <a:rPr lang="cs-CZ" altLang="cs-CZ" sz="2800" dirty="0"/>
              <a:t>. </a:t>
            </a:r>
            <a:endParaRPr lang="cs-CZ" altLang="cs-CZ" sz="2800" dirty="0"/>
          </a:p>
        </p:txBody>
      </p:sp>
      <p:pic>
        <p:nvPicPr>
          <p:cNvPr id="16388" name="Picture 4" descr="18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98434" y="1600201"/>
            <a:ext cx="3395133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59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2800" dirty="0" smtClean="0"/>
              <a:t>Tradiční bavorský oběd. </a:t>
            </a:r>
            <a:r>
              <a:rPr lang="cs-CZ" altLang="cs-CZ" sz="2800" dirty="0" err="1" smtClean="0"/>
              <a:t>Traditionelles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bayerisches</a:t>
            </a:r>
            <a:r>
              <a:rPr lang="cs-CZ" altLang="cs-CZ" sz="2800" dirty="0" smtClean="0"/>
              <a:t> Essen. </a:t>
            </a:r>
            <a:endParaRPr lang="cs-CZ" altLang="cs-CZ" sz="2800" dirty="0"/>
          </a:p>
        </p:txBody>
      </p:sp>
      <p:pic>
        <p:nvPicPr>
          <p:cNvPr id="8196" name="Picture 4" descr="20180611_12283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2367" y="1600201"/>
            <a:ext cx="10727267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940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2800" dirty="0"/>
              <a:t>Tradiční bavorský oběd. </a:t>
            </a:r>
            <a:r>
              <a:rPr lang="cs-CZ" altLang="cs-CZ" sz="2800" dirty="0" err="1"/>
              <a:t>Traditionelles</a:t>
            </a:r>
            <a:r>
              <a:rPr lang="cs-CZ" altLang="cs-CZ" sz="2800" dirty="0"/>
              <a:t> </a:t>
            </a:r>
            <a:r>
              <a:rPr lang="cs-CZ" altLang="cs-CZ" sz="2800" dirty="0" err="1"/>
              <a:t>bayerisches</a:t>
            </a:r>
            <a:r>
              <a:rPr lang="cs-CZ" altLang="cs-CZ" sz="2800" dirty="0"/>
              <a:t> Essen. </a:t>
            </a:r>
            <a:endParaRPr lang="cs-CZ" sz="2800" dirty="0"/>
          </a:p>
        </p:txBody>
      </p:sp>
      <p:pic>
        <p:nvPicPr>
          <p:cNvPr id="3074" name="Picture 2" descr="C:\Users\hlavacovam\Desktop\CHAM\2.b. Cham 17 FOTA k zápisům od 1.1.2018\63. Fota Tem.pobyt Cha, 11.-12.6.2018\20180611_1243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144" y="1825625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96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2800" dirty="0"/>
              <a:t>Tradiční bavorský oběd. </a:t>
            </a:r>
            <a:r>
              <a:rPr lang="cs-CZ" altLang="cs-CZ" sz="2800" dirty="0" err="1"/>
              <a:t>Traditionelles</a:t>
            </a:r>
            <a:r>
              <a:rPr lang="cs-CZ" altLang="cs-CZ" sz="2800" dirty="0"/>
              <a:t> </a:t>
            </a:r>
            <a:r>
              <a:rPr lang="cs-CZ" altLang="cs-CZ" sz="2800" dirty="0" err="1"/>
              <a:t>bayerisches</a:t>
            </a:r>
            <a:r>
              <a:rPr lang="cs-CZ" altLang="cs-CZ" sz="2800" dirty="0"/>
              <a:t> Essen. </a:t>
            </a:r>
            <a:endParaRPr lang="cs-CZ" altLang="cs-CZ" sz="2800" dirty="0"/>
          </a:p>
        </p:txBody>
      </p:sp>
      <p:pic>
        <p:nvPicPr>
          <p:cNvPr id="9220" name="Picture 4" descr="20180611_12281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98434" y="1600201"/>
            <a:ext cx="3395133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380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2800" dirty="0"/>
              <a:t>Tradiční bavorský oběd. </a:t>
            </a:r>
            <a:r>
              <a:rPr lang="cs-CZ" altLang="cs-CZ" sz="2800" dirty="0" err="1"/>
              <a:t>Traditionelles</a:t>
            </a:r>
            <a:r>
              <a:rPr lang="cs-CZ" altLang="cs-CZ" sz="2800" dirty="0"/>
              <a:t> </a:t>
            </a:r>
            <a:r>
              <a:rPr lang="cs-CZ" altLang="cs-CZ" sz="2800" dirty="0" err="1"/>
              <a:t>bayerisches</a:t>
            </a:r>
            <a:r>
              <a:rPr lang="cs-CZ" altLang="cs-CZ" sz="2800" dirty="0"/>
              <a:t> Essen. </a:t>
            </a:r>
            <a:endParaRPr lang="cs-CZ" altLang="cs-CZ" sz="2800" dirty="0"/>
          </a:p>
        </p:txBody>
      </p:sp>
      <p:pic>
        <p:nvPicPr>
          <p:cNvPr id="15364" name="Picture 4" descr="187 (2)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2367" y="1600201"/>
            <a:ext cx="10727267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284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2800" dirty="0" err="1" smtClean="0"/>
              <a:t>Sankt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Elgermar</a:t>
            </a:r>
            <a:r>
              <a:rPr lang="cs-CZ" altLang="cs-CZ" sz="2800" dirty="0"/>
              <a:t>:</a:t>
            </a:r>
            <a:r>
              <a:rPr lang="cs-CZ" altLang="cs-CZ" sz="2800" dirty="0" smtClean="0"/>
              <a:t> </a:t>
            </a:r>
            <a:r>
              <a:rPr lang="cs-CZ" sz="2800" dirty="0" err="1"/>
              <a:t>Rodel</a:t>
            </a:r>
            <a:r>
              <a:rPr lang="cs-CZ" sz="2800" dirty="0"/>
              <a:t>- &amp; </a:t>
            </a:r>
            <a:r>
              <a:rPr lang="cs-CZ" sz="2800" dirty="0" err="1" smtClean="0"/>
              <a:t>Freizeitparadies</a:t>
            </a:r>
            <a:r>
              <a:rPr lang="cs-CZ" sz="2800" dirty="0" smtClean="0"/>
              <a:t> (bobový a volnočasový ráj).</a:t>
            </a:r>
            <a:endParaRPr lang="cs-CZ" altLang="cs-CZ" sz="2800" dirty="0"/>
          </a:p>
        </p:txBody>
      </p:sp>
      <p:pic>
        <p:nvPicPr>
          <p:cNvPr id="4100" name="Picture 4" descr="20180612_12412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2367" y="1600201"/>
            <a:ext cx="10727267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428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717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Tx/>
              <a:buNone/>
            </a:pPr>
            <a:endParaRPr lang="cs-CZ" altLang="cs-CZ" dirty="0" smtClean="0"/>
          </a:p>
          <a:p>
            <a:pPr marL="0" indent="0" algn="ctr">
              <a:buFontTx/>
              <a:buNone/>
            </a:pPr>
            <a:r>
              <a:rPr lang="cs-CZ" altLang="cs-CZ" dirty="0" smtClean="0"/>
              <a:t>Tematický pobyt v Sušici a okolí </a:t>
            </a:r>
          </a:p>
          <a:p>
            <a:pPr marL="0" indent="0" algn="ctr">
              <a:buFontTx/>
              <a:buNone/>
            </a:pPr>
            <a:endParaRPr lang="cs-CZ" altLang="cs-CZ" dirty="0" smtClean="0"/>
          </a:p>
          <a:p>
            <a:pPr marL="0" indent="0" algn="ctr">
              <a:buFontTx/>
              <a:buNone/>
            </a:pPr>
            <a:r>
              <a:rPr lang="de-DE" altLang="cs-CZ" dirty="0" smtClean="0"/>
              <a:t>Thematischer Aufenthalt</a:t>
            </a:r>
            <a:r>
              <a:rPr lang="cs-CZ" altLang="cs-CZ" dirty="0" smtClean="0"/>
              <a:t> </a:t>
            </a:r>
          </a:p>
          <a:p>
            <a:pPr marL="0" indent="0" algn="ctr">
              <a:buFontTx/>
              <a:buNone/>
            </a:pPr>
            <a:r>
              <a:rPr lang="cs-CZ" altLang="cs-CZ" dirty="0" smtClean="0"/>
              <a:t>in Sušice </a:t>
            </a:r>
            <a:r>
              <a:rPr lang="cs-CZ" altLang="cs-CZ" dirty="0" err="1" smtClean="0"/>
              <a:t>und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Umgebung</a:t>
            </a:r>
            <a:endParaRPr lang="cs-CZ" altLang="cs-CZ" dirty="0" smtClean="0"/>
          </a:p>
          <a:p>
            <a:pPr marL="0" indent="0" algn="ctr">
              <a:buFontTx/>
              <a:buNone/>
            </a:pPr>
            <a:endParaRPr lang="cs-CZ" altLang="cs-CZ" dirty="0" smtClean="0"/>
          </a:p>
          <a:p>
            <a:pPr marL="0" indent="0" algn="ctr">
              <a:buFontTx/>
              <a:buNone/>
            </a:pPr>
            <a:r>
              <a:rPr lang="cs-CZ" altLang="cs-CZ" dirty="0"/>
              <a:t>14. - 15</a:t>
            </a:r>
            <a:r>
              <a:rPr lang="cs-CZ" altLang="cs-CZ" dirty="0" smtClean="0"/>
              <a:t>. 5</a:t>
            </a:r>
            <a:r>
              <a:rPr lang="cs-CZ" altLang="cs-CZ" dirty="0"/>
              <a:t>. 2018</a:t>
            </a:r>
          </a:p>
        </p:txBody>
      </p:sp>
      <p:pic>
        <p:nvPicPr>
          <p:cNvPr id="7172" name="Obrázek 3" descr="C:\Users\hlavacovam\Desktop\Logo ke kontrole image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1" y="404813"/>
            <a:ext cx="806450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294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000" dirty="0" err="1"/>
              <a:t>Sankt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Elgermar</a:t>
            </a:r>
            <a:r>
              <a:rPr lang="cs-CZ" altLang="cs-CZ" sz="2000" dirty="0"/>
              <a:t>: </a:t>
            </a:r>
            <a:r>
              <a:rPr lang="cs-CZ" sz="2000" dirty="0" err="1"/>
              <a:t>Rodel</a:t>
            </a:r>
            <a:r>
              <a:rPr lang="cs-CZ" sz="2000" dirty="0"/>
              <a:t>- &amp; </a:t>
            </a:r>
            <a:r>
              <a:rPr lang="cs-CZ" sz="2000" dirty="0" err="1"/>
              <a:t>Freizeitparadies</a:t>
            </a:r>
            <a:r>
              <a:rPr lang="cs-CZ" sz="2000" dirty="0"/>
              <a:t> (bobový a volnočasový ráj).</a:t>
            </a:r>
            <a:endParaRPr lang="cs-CZ" altLang="cs-CZ" sz="2000" dirty="0"/>
          </a:p>
        </p:txBody>
      </p:sp>
      <p:pic>
        <p:nvPicPr>
          <p:cNvPr id="7172" name="Picture 4" descr="20180612_10142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2367" y="1600201"/>
            <a:ext cx="10727267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398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000" dirty="0" err="1"/>
              <a:t>Sankt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Elgermar</a:t>
            </a:r>
            <a:r>
              <a:rPr lang="cs-CZ" altLang="cs-CZ" sz="2000" dirty="0"/>
              <a:t>: </a:t>
            </a:r>
            <a:r>
              <a:rPr lang="cs-CZ" sz="2000" dirty="0" err="1"/>
              <a:t>Rodel</a:t>
            </a:r>
            <a:r>
              <a:rPr lang="cs-CZ" sz="2000" dirty="0"/>
              <a:t>- &amp; </a:t>
            </a:r>
            <a:r>
              <a:rPr lang="cs-CZ" sz="2000" dirty="0" err="1"/>
              <a:t>Freizeitparadies</a:t>
            </a:r>
            <a:r>
              <a:rPr lang="cs-CZ" sz="2000" dirty="0"/>
              <a:t> (bobový a volnočasový ráj).</a:t>
            </a:r>
            <a:endParaRPr lang="cs-CZ" altLang="cs-CZ" sz="2000" dirty="0"/>
          </a:p>
        </p:txBody>
      </p:sp>
      <p:pic>
        <p:nvPicPr>
          <p:cNvPr id="6148" name="Picture 4" descr="20180612_11535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2367" y="1600201"/>
            <a:ext cx="10727267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837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000" dirty="0" err="1"/>
              <a:t>Sankt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Elgermar</a:t>
            </a:r>
            <a:r>
              <a:rPr lang="cs-CZ" altLang="cs-CZ" sz="2000" dirty="0"/>
              <a:t>: </a:t>
            </a:r>
            <a:r>
              <a:rPr lang="cs-CZ" sz="2000" dirty="0" err="1"/>
              <a:t>Rodel</a:t>
            </a:r>
            <a:r>
              <a:rPr lang="cs-CZ" sz="2000" dirty="0"/>
              <a:t>- &amp; </a:t>
            </a:r>
            <a:r>
              <a:rPr lang="cs-CZ" sz="2000" dirty="0" err="1"/>
              <a:t>Freizeitparadies</a:t>
            </a:r>
            <a:r>
              <a:rPr lang="cs-CZ" sz="2000" dirty="0"/>
              <a:t> (bobový a volnočasový ráj).</a:t>
            </a:r>
            <a:endParaRPr lang="cs-CZ" altLang="cs-CZ" sz="2000" dirty="0"/>
          </a:p>
        </p:txBody>
      </p:sp>
      <p:pic>
        <p:nvPicPr>
          <p:cNvPr id="5124" name="Picture 4" descr="20180612_12110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2367" y="1600201"/>
            <a:ext cx="10727267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000" dirty="0" err="1"/>
              <a:t>Sankt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Elgermar</a:t>
            </a:r>
            <a:r>
              <a:rPr lang="cs-CZ" altLang="cs-CZ" sz="2000" dirty="0"/>
              <a:t>: </a:t>
            </a:r>
            <a:r>
              <a:rPr lang="cs-CZ" sz="2000" dirty="0" err="1"/>
              <a:t>Rodel</a:t>
            </a:r>
            <a:r>
              <a:rPr lang="cs-CZ" sz="2000" dirty="0"/>
              <a:t>- &amp; </a:t>
            </a:r>
            <a:r>
              <a:rPr lang="cs-CZ" sz="2000" dirty="0" err="1"/>
              <a:t>Freizeitparadies</a:t>
            </a:r>
            <a:r>
              <a:rPr lang="cs-CZ" sz="2000" dirty="0"/>
              <a:t> (bobový a volnočasový ráj).</a:t>
            </a:r>
            <a:endParaRPr lang="cs-CZ" altLang="cs-CZ" sz="2000" dirty="0"/>
          </a:p>
        </p:txBody>
      </p:sp>
      <p:pic>
        <p:nvPicPr>
          <p:cNvPr id="14340" name="Picture 4" descr="18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2367" y="1600201"/>
            <a:ext cx="10727267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883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/>
              <a:t>Sankt</a:t>
            </a:r>
            <a:r>
              <a:rPr lang="cs-CZ" altLang="cs-CZ" dirty="0"/>
              <a:t> </a:t>
            </a:r>
            <a:r>
              <a:rPr lang="cs-CZ" altLang="cs-CZ" dirty="0" err="1"/>
              <a:t>Elgermar</a:t>
            </a:r>
            <a:r>
              <a:rPr lang="cs-CZ" altLang="cs-CZ" dirty="0"/>
              <a:t>: </a:t>
            </a:r>
            <a:r>
              <a:rPr lang="cs-CZ" dirty="0" err="1"/>
              <a:t>Rodel</a:t>
            </a:r>
            <a:r>
              <a:rPr lang="cs-CZ" dirty="0"/>
              <a:t>- &amp; </a:t>
            </a:r>
            <a:r>
              <a:rPr lang="cs-CZ" dirty="0" err="1"/>
              <a:t>Freizeitparadies</a:t>
            </a:r>
            <a:r>
              <a:rPr lang="cs-CZ" dirty="0"/>
              <a:t> (bobový a volnočasový ráj).</a:t>
            </a:r>
            <a:endParaRPr lang="cs-CZ" dirty="0"/>
          </a:p>
        </p:txBody>
      </p:sp>
      <p:pic>
        <p:nvPicPr>
          <p:cNvPr id="1026" name="Picture 2" descr="C:\Users\hlavacovam\Desktop\CHAM\2.b. Cham 17 FOTA k zápisům od 1.1.2018\63. Fota Tem.pobyt Cha, 11.-12.6.2018\20180612_1053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186" y="1825625"/>
            <a:ext cx="244762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54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Setkání v Plzni. </a:t>
            </a:r>
            <a:r>
              <a:rPr lang="cs-CZ" sz="2800" dirty="0" err="1" smtClean="0"/>
              <a:t>Treffpunkt</a:t>
            </a:r>
            <a:r>
              <a:rPr lang="cs-CZ" sz="2800" dirty="0" smtClean="0"/>
              <a:t> in </a:t>
            </a:r>
            <a:r>
              <a:rPr lang="cs-CZ" sz="2800" dirty="0" err="1" smtClean="0"/>
              <a:t>Pilsen</a:t>
            </a:r>
            <a:r>
              <a:rPr lang="cs-CZ" sz="2800" dirty="0" smtClean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92537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V </a:t>
            </a:r>
            <a:r>
              <a:rPr lang="cs-CZ" sz="2800" dirty="0" smtClean="0"/>
              <a:t>pivovaru: </a:t>
            </a:r>
            <a:r>
              <a:rPr lang="cs-CZ" sz="2800" dirty="0"/>
              <a:t>P</a:t>
            </a:r>
            <a:r>
              <a:rPr lang="cs-CZ" sz="2800" dirty="0" smtClean="0"/>
              <a:t>lzeňský prazdroj </a:t>
            </a:r>
            <a:r>
              <a:rPr lang="cs-CZ" sz="2800" dirty="0"/>
              <a:t>- In der </a:t>
            </a:r>
            <a:r>
              <a:rPr lang="cs-CZ" sz="2800" dirty="0" err="1" smtClean="0"/>
              <a:t>Brauerei</a:t>
            </a:r>
            <a:r>
              <a:rPr lang="cs-CZ" sz="2800" dirty="0" smtClean="0"/>
              <a:t>: </a:t>
            </a:r>
            <a:r>
              <a:rPr lang="cs-CZ" sz="2800" dirty="0" err="1" smtClean="0"/>
              <a:t>Pilsner</a:t>
            </a:r>
            <a:r>
              <a:rPr lang="cs-CZ" sz="2800" dirty="0" smtClean="0"/>
              <a:t> </a:t>
            </a:r>
            <a:r>
              <a:rPr lang="cs-CZ" sz="2800" dirty="0" err="1" smtClean="0"/>
              <a:t>Urquel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47419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V pivovaru: Plzeňský prazdroj - In der </a:t>
            </a:r>
            <a:r>
              <a:rPr lang="cs-CZ" sz="2800" dirty="0" err="1"/>
              <a:t>Brauerei</a:t>
            </a:r>
            <a:r>
              <a:rPr lang="cs-CZ" sz="2800" dirty="0"/>
              <a:t>: </a:t>
            </a:r>
            <a:r>
              <a:rPr lang="cs-CZ" sz="2800" dirty="0" err="1"/>
              <a:t>Pilsner</a:t>
            </a:r>
            <a:r>
              <a:rPr lang="cs-CZ" sz="2800" dirty="0"/>
              <a:t> </a:t>
            </a:r>
            <a:r>
              <a:rPr lang="cs-CZ" sz="2800" dirty="0" err="1"/>
              <a:t>Urquel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47655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V pivovaru: Plzeňský prazdroj - In der </a:t>
            </a:r>
            <a:r>
              <a:rPr lang="cs-CZ" sz="2800" dirty="0" err="1"/>
              <a:t>Brauerei</a:t>
            </a:r>
            <a:r>
              <a:rPr lang="cs-CZ" sz="2800" dirty="0"/>
              <a:t>: </a:t>
            </a:r>
            <a:r>
              <a:rPr lang="cs-CZ" sz="2800" dirty="0" err="1"/>
              <a:t>Pilsner</a:t>
            </a:r>
            <a:r>
              <a:rPr lang="cs-CZ" sz="2800" dirty="0"/>
              <a:t> </a:t>
            </a:r>
            <a:r>
              <a:rPr lang="cs-CZ" sz="2800" dirty="0" err="1"/>
              <a:t>Urquel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81347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672</Words>
  <Application>Microsoft Office PowerPoint</Application>
  <PresentationFormat>Vlastní</PresentationFormat>
  <Paragraphs>113</Paragraphs>
  <Slides>54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54</vt:i4>
      </vt:variant>
    </vt:vector>
  </HeadingPairs>
  <TitlesOfParts>
    <vt:vector size="55" baseType="lpstr">
      <vt:lpstr>Motiv Office</vt:lpstr>
      <vt:lpstr>Prezentace aplikace PowerPoint</vt:lpstr>
      <vt:lpstr>Projekt 71</vt:lpstr>
      <vt:lpstr>Prezentace aplikace PowerPoint</vt:lpstr>
      <vt:lpstr>Prezentace aplikace PowerPoint</vt:lpstr>
      <vt:lpstr>Prezentace aplikace PowerPoint</vt:lpstr>
      <vt:lpstr>Setkání v Plzni. Treffpunkt in Pilsen.</vt:lpstr>
      <vt:lpstr>V pivovaru: Plzeňský prazdroj - In der Brauerei: Pilsner Urquel</vt:lpstr>
      <vt:lpstr>V pivovaru: Plzeňský prazdroj - In der Brauerei: Pilsner Urquel</vt:lpstr>
      <vt:lpstr>V pivovaru: Plzeňský prazdroj - In der Brauerei: Pilsner Urquel</vt:lpstr>
      <vt:lpstr>V pivovaru: Plzeňský prazdroj - In der Brauerei: Pilsner Urquel</vt:lpstr>
      <vt:lpstr>V pivovaru: Plzeňský prazdroj - In der Brauerei: Pilsner Urquel</vt:lpstr>
      <vt:lpstr>V pivovaru: Plzeňský prazdroj - In der Brauerei: Pilsner Urquel</vt:lpstr>
      <vt:lpstr>V pivovaru: Plzeňský prazdroj - In der Brauerei: Pilsner Urquel</vt:lpstr>
      <vt:lpstr>V pivovaru: Plzeňský prazdroj - In der Brauerei: Pilsner Urquel</vt:lpstr>
      <vt:lpstr>Workshop: Vinuté perle – tradiční šumavské řemeslo,                      Glasperlen – traditionelles Handwerk im Böhmerwald.</vt:lpstr>
      <vt:lpstr>Workshop: Vinuté perle – tradiční šumavské řemeslo,                      Glasperlen – traditionelles Handwerk im Böhmerwald.</vt:lpstr>
      <vt:lpstr>Workshop: Vinuté perle – tradiční šumavské řemeslo,                      Glasperlen – traditionelles Handwerk im Böhmerwald.</vt:lpstr>
      <vt:lpstr>Workshop: Vinuté perle – tradiční šumavské řemeslo,                      Glasperlen – traditionelles Handwerk im Böhmerwald.</vt:lpstr>
      <vt:lpstr>Workshop: Vinuté perle – tradiční šumavské řemeslo,                      Glasperlen – traditionelles Handwerk im Böhmerwald.</vt:lpstr>
      <vt:lpstr>Workshop: Vinuté perle – tradiční šumavské řemeslo,                      Glasperlen – traditionelles Handwerk im Böhmerwald.</vt:lpstr>
      <vt:lpstr>Workshop: Vinuté perle – tradiční šumavské řemeslo,                      Glasperlen – traditionelles Handwerk im Böhmerwald.</vt:lpstr>
      <vt:lpstr>Workshop: Vinuté perle – tradiční šumavské řemeslo,                      Glasperlen – traditionelles Handwerk im Böhmerwald.</vt:lpstr>
      <vt:lpstr>Workshop: Vinuté perle – tradiční šumavské řemeslo,                      Glasperlen – traditionelles Handwerk im Böhmerwald.</vt:lpstr>
      <vt:lpstr>Workshop: Vinuté perle – tradiční šumavské řemeslo,                      Glasperlen – traditionelles Handwerk im Böhmerwald.</vt:lpstr>
      <vt:lpstr>Workshop: Vinuté perle – tradiční šumavské řemeslo,                      Glasperlen – traditionelles Handwerk im Böhmerwald.</vt:lpstr>
      <vt:lpstr>Workshop: Vinuté perle – tradiční šumavské řemeslo,                      Glasperlen – traditionelles Handwerk im Böhmerwald.</vt:lpstr>
      <vt:lpstr>Workshop: Vinuté perle – tradiční šumavské řemeslo,                      Glasperlen – traditionelles Handwerk im Böhmerwald.</vt:lpstr>
      <vt:lpstr>Workshop: Vinuté perle – tradiční šumavské řemeslo,                      Glasperlen – traditionelles Handwerk im Böhmerwald.</vt:lpstr>
      <vt:lpstr>Workshop: Vinuté perle – tradiční šumavské řemeslo,                      Glasperlen – traditionelles Handwerk im Böhmerwald.</vt:lpstr>
      <vt:lpstr>Workshop: Vinuté perle – tradiční šumavské řemeslo,                      Glasperlen – traditionelles Handwerk im Böhmerwald.</vt:lpstr>
      <vt:lpstr>Prezentace aplikace PowerPoint</vt:lpstr>
      <vt:lpstr>Projekt 71</vt:lpstr>
      <vt:lpstr>Prezentace aplikace PowerPoint</vt:lpstr>
      <vt:lpstr>Prezentace aplikace PowerPoint</vt:lpstr>
      <vt:lpstr>Prezentace aplikace PowerPoint</vt:lpstr>
      <vt:lpstr>Cesta do Chamu. Reise nach Cham.</vt:lpstr>
      <vt:lpstr>V Chamu. In Cham.</vt:lpstr>
      <vt:lpstr>ZOO v Lohberku. Tiergarten Lohberg. </vt:lpstr>
      <vt:lpstr>ZOO v Lohberku. Tiergarten Lohberg. </vt:lpstr>
      <vt:lpstr>ZOO v Lohberku. Tiergarten Lohberg. </vt:lpstr>
      <vt:lpstr>Prezentace aplikace PowerPoint</vt:lpstr>
      <vt:lpstr>ZOO v Lohberku. Tiergarten Lohberg. </vt:lpstr>
      <vt:lpstr>ZOO v Lohberku. Tiergarten Lohberg. </vt:lpstr>
      <vt:lpstr>ZOO v Lohberku. Tiergarten Lohberg. </vt:lpstr>
      <vt:lpstr>Tradiční bavorský oběd. Traditionelles bayerisches Essen. </vt:lpstr>
      <vt:lpstr>Tradiční bavorský oběd. Traditionelles bayerisches Essen. </vt:lpstr>
      <vt:lpstr>Tradiční bavorský oběd. Traditionelles bayerisches Essen. </vt:lpstr>
      <vt:lpstr>Tradiční bavorský oběd. Traditionelles bayerisches Essen. </vt:lpstr>
      <vt:lpstr>Sankt Elgermar: Rodel- &amp; Freizeitparadies (bobový a volnočasový ráj).</vt:lpstr>
      <vt:lpstr>Sankt Elgermar: Rodel- &amp; Freizeitparadies (bobový a volnočasový ráj).</vt:lpstr>
      <vt:lpstr>Sankt Elgermar: Rodel- &amp; Freizeitparadies (bobový a volnočasový ráj).</vt:lpstr>
      <vt:lpstr>Sankt Elgermar: Rodel- &amp; Freizeitparadies (bobový a volnočasový ráj).</vt:lpstr>
      <vt:lpstr>Sankt Elgermar: Rodel- &amp; Freizeitparadies (bobový a volnočasový ráj).</vt:lpstr>
      <vt:lpstr>Sankt Elgermar: Rodel- &amp; Freizeitparadies (bobový a volnočasový ráj).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Tematický pobyt v Sušici</dc:title>
  <dc:creator>student</dc:creator>
  <cp:lastModifiedBy>Marie Hlaváčová, Ing.</cp:lastModifiedBy>
  <cp:revision>5</cp:revision>
  <dcterms:created xsi:type="dcterms:W3CDTF">2019-11-07T09:50:19Z</dcterms:created>
  <dcterms:modified xsi:type="dcterms:W3CDTF">2019-11-07T21:58:53Z</dcterms:modified>
</cp:coreProperties>
</file>